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2" r:id="rId9"/>
    <p:sldId id="263" r:id="rId10"/>
    <p:sldId id="268" r:id="rId11"/>
    <p:sldId id="269" r:id="rId12"/>
    <p:sldId id="258" r:id="rId13"/>
    <p:sldId id="270"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60"/>
  </p:normalViewPr>
  <p:slideViewPr>
    <p:cSldViewPr snapToGrid="0">
      <p:cViewPr varScale="1">
        <p:scale>
          <a:sx n="116" d="100"/>
          <a:sy n="116"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79A1-D146-4424-B87E-C5D78AFA9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6983C-1992-425A-BDFF-9527B870C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3F2708-D8A6-4548-A582-BE5E4B12BF5F}"/>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5" name="Footer Placeholder 4">
            <a:extLst>
              <a:ext uri="{FF2B5EF4-FFF2-40B4-BE49-F238E27FC236}">
                <a16:creationId xmlns:a16="http://schemas.microsoft.com/office/drawing/2014/main" id="{249FE52B-002B-453B-BF99-E0F14B5F5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047D4-6D1B-400D-A60B-C53C5142248C}"/>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117719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22B-D210-468A-B2FD-7E265E807F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29475F-4A4A-418D-A9AB-BC3CDF141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ABF9F-285A-42DD-A20A-9033E8098233}"/>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5" name="Footer Placeholder 4">
            <a:extLst>
              <a:ext uri="{FF2B5EF4-FFF2-40B4-BE49-F238E27FC236}">
                <a16:creationId xmlns:a16="http://schemas.microsoft.com/office/drawing/2014/main" id="{36C7E6A7-775D-4499-922D-9751F35F3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D545C-89DC-407B-B6E8-3E367A38120F}"/>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381174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360E8-6693-4609-867F-D62DEBD66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E19705-FA72-47C3-B628-7952D92ACE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DE2FA-1C57-4BDA-9D98-D2AE893617DE}"/>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5" name="Footer Placeholder 4">
            <a:extLst>
              <a:ext uri="{FF2B5EF4-FFF2-40B4-BE49-F238E27FC236}">
                <a16:creationId xmlns:a16="http://schemas.microsoft.com/office/drawing/2014/main" id="{B65384E9-C480-4AC0-B6A2-A55454CB6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471DD-1951-48FB-86DE-225AB672AF33}"/>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326663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ED4B-38EE-4A39-8469-0542DFB85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D93B40-D686-4849-9C13-33F91CA8EF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7555F-62BB-4585-B59D-FB9D3B04AFA2}"/>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5" name="Footer Placeholder 4">
            <a:extLst>
              <a:ext uri="{FF2B5EF4-FFF2-40B4-BE49-F238E27FC236}">
                <a16:creationId xmlns:a16="http://schemas.microsoft.com/office/drawing/2014/main" id="{55A35CEF-B015-45B3-BE83-31CE16CBC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3FBAA-7EB4-468F-B1C8-23175CF9A661}"/>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7538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6DB7-8C74-4639-AE60-E53AC5D18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50C0D-2943-48BA-A998-895A03D3D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C744E6-9D39-464F-832F-4CABA8164686}"/>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5" name="Footer Placeholder 4">
            <a:extLst>
              <a:ext uri="{FF2B5EF4-FFF2-40B4-BE49-F238E27FC236}">
                <a16:creationId xmlns:a16="http://schemas.microsoft.com/office/drawing/2014/main" id="{AFC49744-48E5-41E8-B3C4-6C5DBFA8C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A1B81-792B-4C69-B5EA-27BBD6D7EE3C}"/>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2701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5384-A522-48DA-860B-30D2B1F46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9A7DA-7EF6-4F56-8CDB-2C54A23A1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BEE9F9-3B3B-45A6-9DCA-49397A0B2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C10AE-5450-4C7E-99B4-6A34CECD3156}"/>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6" name="Footer Placeholder 5">
            <a:extLst>
              <a:ext uri="{FF2B5EF4-FFF2-40B4-BE49-F238E27FC236}">
                <a16:creationId xmlns:a16="http://schemas.microsoft.com/office/drawing/2014/main" id="{737A7891-A134-456B-B332-816E3A412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79A2E-400B-49BB-9D7B-D9298C180872}"/>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35216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6B42-6273-4B21-AC8B-3D72646AEB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4B538-99C7-4DBB-8706-F2FC909EE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355D3F-23F2-4119-8638-458F67342D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E92C46-8945-4847-8DF0-5F42B312B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79FDEA-1611-46DD-B4DC-45C75C4198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E6CD5F-3E56-4E03-8F43-981639C4654B}"/>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8" name="Footer Placeholder 7">
            <a:extLst>
              <a:ext uri="{FF2B5EF4-FFF2-40B4-BE49-F238E27FC236}">
                <a16:creationId xmlns:a16="http://schemas.microsoft.com/office/drawing/2014/main" id="{F07D6E0E-A3ED-40DE-AA38-BC2BC6CC3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5A5A9-B786-4586-A1B1-007513144121}"/>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143456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0589-626E-44E8-A566-27743D710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82385-5C46-47B5-A01D-8ECB3F9BBDB3}"/>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4" name="Footer Placeholder 3">
            <a:extLst>
              <a:ext uri="{FF2B5EF4-FFF2-40B4-BE49-F238E27FC236}">
                <a16:creationId xmlns:a16="http://schemas.microsoft.com/office/drawing/2014/main" id="{398348BB-59DF-4339-9CDB-365FEBD3D4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E8DF51-0B06-4277-9F08-9BCA49A73A7C}"/>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55884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059E8-9A87-47EF-AC6F-2EEB0988FB9F}"/>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3" name="Footer Placeholder 2">
            <a:extLst>
              <a:ext uri="{FF2B5EF4-FFF2-40B4-BE49-F238E27FC236}">
                <a16:creationId xmlns:a16="http://schemas.microsoft.com/office/drawing/2014/main" id="{1F430429-2EBC-4236-9D86-97F497B8FE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FBA3B3-C66F-4456-85EE-C5885455541B}"/>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399824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D8FA-DA83-4C7B-93E0-0393A6C85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CC878D-C41B-4DCF-A87F-8287280A3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75072-C55E-4612-8F01-6F37E6D64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42232-7537-424F-BB55-A4E54456FCF2}"/>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6" name="Footer Placeholder 5">
            <a:extLst>
              <a:ext uri="{FF2B5EF4-FFF2-40B4-BE49-F238E27FC236}">
                <a16:creationId xmlns:a16="http://schemas.microsoft.com/office/drawing/2014/main" id="{320C9099-878A-4B19-8576-44EED489E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3CE8B-955B-46E0-98B7-E8CF6395AFBA}"/>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234873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62B2-A794-4206-B3AC-FB2D7749C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EF7307-6395-4AC2-8147-072132DFF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E98C0D-5250-476D-814F-5C2FF9D2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F258A-E00B-41CB-9FB8-7BD05171522F}"/>
              </a:ext>
            </a:extLst>
          </p:cNvPr>
          <p:cNvSpPr>
            <a:spLocks noGrp="1"/>
          </p:cNvSpPr>
          <p:nvPr>
            <p:ph type="dt" sz="half" idx="10"/>
          </p:nvPr>
        </p:nvSpPr>
        <p:spPr/>
        <p:txBody>
          <a:bodyPr/>
          <a:lstStyle/>
          <a:p>
            <a:fld id="{0F99F2AC-5D52-435E-A3CA-C161C71DB2F4}" type="datetimeFigureOut">
              <a:rPr lang="en-US" smtClean="0"/>
              <a:t>3/13/20</a:t>
            </a:fld>
            <a:endParaRPr lang="en-US"/>
          </a:p>
        </p:txBody>
      </p:sp>
      <p:sp>
        <p:nvSpPr>
          <p:cNvPr id="6" name="Footer Placeholder 5">
            <a:extLst>
              <a:ext uri="{FF2B5EF4-FFF2-40B4-BE49-F238E27FC236}">
                <a16:creationId xmlns:a16="http://schemas.microsoft.com/office/drawing/2014/main" id="{C28377FE-89D5-4E37-B013-79AFBB087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AFD64-96FF-493A-AA3E-9FFB33DF29BC}"/>
              </a:ext>
            </a:extLst>
          </p:cNvPr>
          <p:cNvSpPr>
            <a:spLocks noGrp="1"/>
          </p:cNvSpPr>
          <p:nvPr>
            <p:ph type="sldNum" sz="quarter" idx="12"/>
          </p:nvPr>
        </p:nvSpPr>
        <p:spPr/>
        <p:txBody>
          <a:bodyPr/>
          <a:lstStyle/>
          <a:p>
            <a:fld id="{42EA1692-C6AC-41B4-AAFE-C6709FEE0C66}" type="slidenum">
              <a:rPr lang="en-US" smtClean="0"/>
              <a:t>‹#›</a:t>
            </a:fld>
            <a:endParaRPr lang="en-US"/>
          </a:p>
        </p:txBody>
      </p:sp>
    </p:spTree>
    <p:extLst>
      <p:ext uri="{BB962C8B-B14F-4D97-AF65-F5344CB8AC3E}">
        <p14:creationId xmlns:p14="http://schemas.microsoft.com/office/powerpoint/2010/main" val="11305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442707-6A2D-4649-A3ED-DB9EE6120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E53E3-B41E-4CCD-A54B-01115362F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04F71-91A6-49D7-BF0C-018C29062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9F2AC-5D52-435E-A3CA-C161C71DB2F4}" type="datetimeFigureOut">
              <a:rPr lang="en-US" smtClean="0"/>
              <a:t>3/13/20</a:t>
            </a:fld>
            <a:endParaRPr lang="en-US"/>
          </a:p>
        </p:txBody>
      </p:sp>
      <p:sp>
        <p:nvSpPr>
          <p:cNvPr id="5" name="Footer Placeholder 4">
            <a:extLst>
              <a:ext uri="{FF2B5EF4-FFF2-40B4-BE49-F238E27FC236}">
                <a16:creationId xmlns:a16="http://schemas.microsoft.com/office/drawing/2014/main" id="{8EB3AB88-A355-47B8-8F1F-F4CCBFB3F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C3AE7-90F8-4D51-B207-96F791045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A1692-C6AC-41B4-AAFE-C6709FEE0C66}" type="slidenum">
              <a:rPr lang="en-US" smtClean="0"/>
              <a:t>‹#›</a:t>
            </a:fld>
            <a:endParaRPr lang="en-US"/>
          </a:p>
        </p:txBody>
      </p:sp>
    </p:spTree>
    <p:extLst>
      <p:ext uri="{BB962C8B-B14F-4D97-AF65-F5344CB8AC3E}">
        <p14:creationId xmlns:p14="http://schemas.microsoft.com/office/powerpoint/2010/main" val="207216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3.dmpemail1.com/destinationdc/main/index.php?action=t&amp;tag=pandemic+task+force&amp;id=7183&amp;viewers_email=lisa%40wellspringmanor.com&amp;dest=https%3A%2F%2Fwww.washingtonpost.com%2Flocal%2Ftrafficandcommuting%2Fmetro-activates-pandemic-task-force-as-coronavirus-threat-looms%2F2020%2F02%2F27%2Fbc11678a-598c-11ea-9b35-def5a027d470_story.html" TargetMode="External"/><Relationship Id="rId3" Type="http://schemas.openxmlformats.org/officeDocument/2006/relationships/hyperlink" Target="http://www3.dmpemail1.com/destinationdc/main/index.php?action=t&amp;tag=webpage%5Bdmptag-1%5D&amp;id=7183&amp;viewers_email=lisa%40wellspringmanor.com&amp;dest=http%3A%2F%2Fwww3.dmpemail1.com%2Fdestinationdc%2Fmain%2Findex.php%3Faction%3Dt%26tag%3Dwebpage%5Bdmptag-1%5D%26id%3D7150%26viewers_email%3Ddanielle.davis%2540destinationdc.com%26dest%3Dhttps%3A%252F%252Fwww.cdc.gov%252Fcoronavirus%252F2019-ncov%252Findex.html" TargetMode="External"/><Relationship Id="rId7" Type="http://schemas.openxmlformats.org/officeDocument/2006/relationships/hyperlink" Target="http://www3.dmpemail1.com/destinationdc/main/index.php?action=t&amp;tag=Washington+Post&amp;id=7183&amp;viewers_email=lisa%40wellspringmanor.com&amp;dest=http%3A%2F%2Fwww.washingtonpost.com%2F" TargetMode="External"/><Relationship Id="rId2" Type="http://schemas.openxmlformats.org/officeDocument/2006/relationships/hyperlink" Target="http://www3.dmpemail1.com/destinationdc/main/index.php?action=t&amp;tag=CDC+travel+notices&amp;id=7183&amp;viewers_email=lisa%40wellspringmanor.com&amp;dest=https%3A%2F%2Fwww.cdc.gov%2Fcoronavirus%2F2019-ncov%2Ftravelers%2Findex.html" TargetMode="External"/><Relationship Id="rId1" Type="http://schemas.openxmlformats.org/officeDocument/2006/relationships/slideLayout" Target="../slideLayouts/slideLayout2.xml"/><Relationship Id="rId6" Type="http://schemas.openxmlformats.org/officeDocument/2006/relationships/hyperlink" Target="http://www3.dmpemail1.com/destinationdc/main/index.php?action=t&amp;tag=CNN&amp;id=7183&amp;viewers_email=lisa%40wellspringmanor.com&amp;dest=https%3A%2F%2Fwww.cnn.com%2F" TargetMode="External"/><Relationship Id="rId11" Type="http://schemas.openxmlformats.org/officeDocument/2006/relationships/image" Target="../media/image16.png"/><Relationship Id="rId5" Type="http://schemas.openxmlformats.org/officeDocument/2006/relationships/hyperlink" Target="http://www3.dmpemail1.com/destinationdc/main/index.php?action=t&amp;tag=New+York+Times&amp;id=7183&amp;viewers_email=lisa%40wellspringmanor.com&amp;dest=http%3A%2F%2Fwww.nytimes.com%2F" TargetMode="External"/><Relationship Id="rId10" Type="http://schemas.openxmlformats.org/officeDocument/2006/relationships/hyperlink" Target="http://www.vdh.virginia.gov/news/2020-news-releases/virginia-department-of-health-announces-preparations-and-activities-related-to-the-novel-coronavirus-2019-ncov-outbreak/" TargetMode="External"/><Relationship Id="rId4" Type="http://schemas.openxmlformats.org/officeDocument/2006/relationships/hyperlink" Target="http://www3.dmpemail1.com/destinationdc/main/index.php?action=t&amp;tag=webpage%5Bdmptag-2%5D&amp;id=7183&amp;viewers_email=lisa%40wellspringmanor.com&amp;dest=http%3A%2F%2Fwww3.dmpemail1.com%2Fdestinationdc%2Fmain%2Findex.php%3Faction%3Dt%26tag%3Dwebpage%5Bdmptag-2%5D%26id%3D7150%26viewers_email%3Ddanielle.davis%2540destinationdc.com%26dest%3Dhttps%3A%252F%252Fwww.who.int%252Femergencies%252Fdiseases%252Fnovel-coronavirus-2019" TargetMode="External"/><Relationship Id="rId9" Type="http://schemas.openxmlformats.org/officeDocument/2006/relationships/hyperlink" Target="https://governor.maryland.gov/2020/03/05/governor-larry-hogan-declares-state-of-emergency-expands-statewide-response-to-novel-coronaviru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3.dmpemail1.com/destinationdc/main/index.php?action=t&amp;tag=DC+Health&amp;id=7183&amp;viewers_email=lisa%40wellspringmanor.com&amp;dest=https%3A%2F%2Fdchealth.dc.gov%2Frelease%2Fdc-health-department-confirms-no-coronavirus-cases-dc" TargetMode="External"/><Relationship Id="rId2" Type="http://schemas.openxmlformats.org/officeDocument/2006/relationships/hyperlink" Target="http://www3.dmpemail1.com/destinationdc/main/index.php?action=t&amp;tag=Mayor%26rsquo%3Bs+Order&amp;id=7183&amp;viewers_email=lisa%40wellspringmanor.com&amp;dest=https%3A%2F%2Fdchealth.dc.gov%2Fsites%2Fdefault%2Ffiles%2Fdc%2Fsites%2Fdoh%2Fpage_content%2Fattachments%2F2020-035-District-Government-Preparation-for-the-Coronavirus-COVID-19.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icrophone&#10;&#10;Description automatically generated">
            <a:extLst>
              <a:ext uri="{FF2B5EF4-FFF2-40B4-BE49-F238E27FC236}">
                <a16:creationId xmlns:a16="http://schemas.microsoft.com/office/drawing/2014/main" id="{CCF390BB-5396-D942-87CA-41BAFD70666E}"/>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0303"/>
          <a:stretch/>
        </p:blipFill>
        <p:spPr>
          <a:xfrm>
            <a:off x="19"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4B1B3D-7D4F-422E-B5C3-E239D222EED5}"/>
              </a:ext>
            </a:extLst>
          </p:cNvPr>
          <p:cNvSpPr>
            <a:spLocks noGrp="1"/>
          </p:cNvSpPr>
          <p:nvPr>
            <p:ph type="ctrTitle"/>
          </p:nvPr>
        </p:nvSpPr>
        <p:spPr>
          <a:xfrm>
            <a:off x="939811" y="3064050"/>
            <a:ext cx="9078562" cy="2387600"/>
          </a:xfrm>
        </p:spPr>
        <p:txBody>
          <a:bodyPr>
            <a:normAutofit/>
          </a:bodyPr>
          <a:lstStyle/>
          <a:p>
            <a:pPr algn="l"/>
            <a:r>
              <a:rPr lang="en-US" sz="51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5100" dirty="0">
                <a:latin typeface="Lato Medium" panose="020F0502020204030203" pitchFamily="34" charset="0"/>
                <a:ea typeface="Lato Medium" panose="020F0502020204030203" pitchFamily="34" charset="0"/>
                <a:cs typeface="Lato Medium" panose="020F0502020204030203" pitchFamily="34" charset="0"/>
              </a:rPr>
            </a:br>
            <a:r>
              <a:rPr lang="en-US" sz="51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92B8B4-8982-4287-8F2F-6079A36CD016}"/>
              </a:ext>
            </a:extLst>
          </p:cNvPr>
          <p:cNvSpPr txBox="1"/>
          <p:nvPr/>
        </p:nvSpPr>
        <p:spPr>
          <a:xfrm>
            <a:off x="1020337" y="5720576"/>
            <a:ext cx="5865541" cy="369332"/>
          </a:xfrm>
          <a:prstGeom prst="rect">
            <a:avLst/>
          </a:prstGeom>
          <a:noFill/>
        </p:spPr>
        <p:txBody>
          <a:bodyPr wrap="square" rtlCol="0">
            <a:spAutoFit/>
          </a:bodyPr>
          <a:lstStyle/>
          <a:p>
            <a:r>
              <a:rPr lang="en-US" b="1" dirty="0"/>
              <a:t>ADD DATE</a:t>
            </a:r>
          </a:p>
        </p:txBody>
      </p:sp>
    </p:spTree>
    <p:extLst>
      <p:ext uri="{BB962C8B-B14F-4D97-AF65-F5344CB8AC3E}">
        <p14:creationId xmlns:p14="http://schemas.microsoft.com/office/powerpoint/2010/main" val="30856924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F742-F045-4F7A-B690-8D60EC5F5C84}"/>
              </a:ext>
            </a:extLst>
          </p:cNvPr>
          <p:cNvSpPr>
            <a:spLocks noGrp="1"/>
          </p:cNvSpPr>
          <p:nvPr>
            <p:ph type="title"/>
          </p:nvPr>
        </p:nvSpPr>
        <p:spPr>
          <a:xfrm>
            <a:off x="495684" y="309045"/>
            <a:ext cx="5523533" cy="1325563"/>
          </a:xfrm>
        </p:spPr>
        <p:txBody>
          <a:bodyPr>
            <a:normAutofit fontScale="90000"/>
          </a:bodyPr>
          <a:lstStyle/>
          <a:p>
            <a:r>
              <a:rPr lang="en-US" sz="4000" b="1" dirty="0">
                <a:highlight>
                  <a:srgbClr val="FF0000"/>
                </a:highlight>
                <a:latin typeface="Lato" panose="020F0502020204030203" pitchFamily="34" charset="0"/>
                <a:ea typeface="Lato" panose="020F0502020204030203" pitchFamily="34" charset="0"/>
                <a:cs typeface="Lato" panose="020F0502020204030203" pitchFamily="34" charset="0"/>
              </a:rPr>
              <a:t>Sample for EAP guidance</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dirty="0">
                <a:latin typeface="Lato" panose="020F0502020204030203" pitchFamily="34" charset="0"/>
                <a:ea typeface="Lato" panose="020F0502020204030203" pitchFamily="34" charset="0"/>
                <a:cs typeface="Lato" panose="020F0502020204030203" pitchFamily="34" charset="0"/>
              </a:rPr>
              <a:t>Need to talk with someone? </a:t>
            </a:r>
          </a:p>
        </p:txBody>
      </p:sp>
      <p:sp>
        <p:nvSpPr>
          <p:cNvPr id="3" name="Content Placeholder 2">
            <a:extLst>
              <a:ext uri="{FF2B5EF4-FFF2-40B4-BE49-F238E27FC236}">
                <a16:creationId xmlns:a16="http://schemas.microsoft.com/office/drawing/2014/main" id="{9DC66780-1D3B-4590-9163-9BF68E0F8013}"/>
              </a:ext>
            </a:extLst>
          </p:cNvPr>
          <p:cNvSpPr>
            <a:spLocks noGrp="1"/>
          </p:cNvSpPr>
          <p:nvPr>
            <p:ph idx="1"/>
          </p:nvPr>
        </p:nvSpPr>
        <p:spPr>
          <a:xfrm>
            <a:off x="564051" y="1747296"/>
            <a:ext cx="5006337" cy="4274789"/>
          </a:xfrm>
        </p:spPr>
        <p:txBody>
          <a:bodyPr anchor="t">
            <a:noAutofit/>
          </a:bodyPr>
          <a:lstStyle/>
          <a:p>
            <a:pPr marL="0" indent="0">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Don’t suffer in silence. Lean on our Employee Assistant Program professionals! </a:t>
            </a:r>
          </a:p>
          <a:p>
            <a:pPr marL="0" indent="0">
              <a:spcBef>
                <a:spcPts val="0"/>
              </a:spcBef>
              <a:buNone/>
            </a:pPr>
            <a:endParaRPr lang="en-US" sz="1800" dirty="0">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Get help for life’s challenges, such as:</a:t>
            </a:r>
          </a:p>
          <a:p>
            <a:pPr marL="0" indent="0">
              <a:spcBef>
                <a:spcPts val="0"/>
              </a:spcBef>
              <a:buNone/>
            </a:pPr>
            <a:endParaRPr lang="en-US" sz="1800" dirty="0">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800" dirty="0">
                <a:latin typeface="Lato" panose="020F0502020204030203" pitchFamily="34" charset="0"/>
                <a:ea typeface="Lato" panose="020F0502020204030203" pitchFamily="34" charset="0"/>
                <a:cs typeface="Lato" panose="020F0502020204030203" pitchFamily="34" charset="0"/>
              </a:rPr>
              <a:t>Stress</a:t>
            </a:r>
          </a:p>
          <a:p>
            <a:pPr>
              <a:spcBef>
                <a:spcPts val="0"/>
              </a:spcBef>
            </a:pPr>
            <a:r>
              <a:rPr lang="en-US" sz="1800" dirty="0">
                <a:latin typeface="Lato" panose="020F0502020204030203" pitchFamily="34" charset="0"/>
                <a:ea typeface="Lato" panose="020F0502020204030203" pitchFamily="34" charset="0"/>
                <a:cs typeface="Lato" panose="020F0502020204030203" pitchFamily="34" charset="0"/>
              </a:rPr>
              <a:t>Depression</a:t>
            </a:r>
          </a:p>
          <a:p>
            <a:pPr>
              <a:spcBef>
                <a:spcPts val="0"/>
              </a:spcBef>
            </a:pPr>
            <a:r>
              <a:rPr lang="en-US" sz="1800" dirty="0">
                <a:latin typeface="Lato" panose="020F0502020204030203" pitchFamily="34" charset="0"/>
                <a:ea typeface="Lato" panose="020F0502020204030203" pitchFamily="34" charset="0"/>
                <a:cs typeface="Lato" panose="020F0502020204030203" pitchFamily="34" charset="0"/>
              </a:rPr>
              <a:t>Addiction</a:t>
            </a:r>
          </a:p>
          <a:p>
            <a:pPr>
              <a:spcBef>
                <a:spcPts val="0"/>
              </a:spcBef>
            </a:pPr>
            <a:r>
              <a:rPr lang="en-US" sz="1800" dirty="0">
                <a:latin typeface="Lato" panose="020F0502020204030203" pitchFamily="34" charset="0"/>
                <a:ea typeface="Lato" panose="020F0502020204030203" pitchFamily="34" charset="0"/>
                <a:cs typeface="Lato" panose="020F0502020204030203" pitchFamily="34" charset="0"/>
              </a:rPr>
              <a:t>Child care</a:t>
            </a:r>
          </a:p>
          <a:p>
            <a:pPr>
              <a:spcBef>
                <a:spcPts val="0"/>
              </a:spcBef>
            </a:pPr>
            <a:r>
              <a:rPr lang="en-US" sz="1800" dirty="0">
                <a:latin typeface="Lato" panose="020F0502020204030203" pitchFamily="34" charset="0"/>
                <a:ea typeface="Lato" panose="020F0502020204030203" pitchFamily="34" charset="0"/>
                <a:cs typeface="Lato" panose="020F0502020204030203" pitchFamily="34" charset="0"/>
              </a:rPr>
              <a:t>Elder care</a:t>
            </a:r>
          </a:p>
          <a:p>
            <a:pPr>
              <a:spcBef>
                <a:spcPts val="0"/>
              </a:spcBef>
            </a:pPr>
            <a:r>
              <a:rPr lang="en-US" sz="1800" dirty="0">
                <a:latin typeface="Lato" panose="020F0502020204030203" pitchFamily="34" charset="0"/>
                <a:ea typeface="Lato" panose="020F0502020204030203" pitchFamily="34" charset="0"/>
                <a:cs typeface="Lato" panose="020F0502020204030203" pitchFamily="34" charset="0"/>
              </a:rPr>
              <a:t>&amp; more</a:t>
            </a:r>
          </a:p>
          <a:p>
            <a:pPr marL="0" indent="0">
              <a:spcBef>
                <a:spcPts val="0"/>
              </a:spcBef>
              <a:buNone/>
            </a:pPr>
            <a:endParaRPr lang="en-US" sz="1800" dirty="0">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Visit </a:t>
            </a:r>
            <a:r>
              <a:rPr lang="en-US" sz="1800" dirty="0" err="1">
                <a:latin typeface="Lato" panose="020F0502020204030203" pitchFamily="34" charset="0"/>
                <a:ea typeface="Lato" panose="020F0502020204030203" pitchFamily="34" charset="0"/>
                <a:cs typeface="Lato" panose="020F0502020204030203" pitchFamily="34" charset="0"/>
              </a:rPr>
              <a:t>unum.com</a:t>
            </a:r>
            <a:r>
              <a:rPr lang="en-US" sz="1800" dirty="0">
                <a:latin typeface="Lato" panose="020F0502020204030203" pitchFamily="34" charset="0"/>
                <a:ea typeface="Lato" panose="020F0502020204030203" pitchFamily="34" charset="0"/>
                <a:cs typeface="Lato" panose="020F0502020204030203" pitchFamily="34" charset="0"/>
              </a:rPr>
              <a:t>/</a:t>
            </a:r>
            <a:r>
              <a:rPr lang="en-US" sz="1800" dirty="0" err="1">
                <a:latin typeface="Lato" panose="020F0502020204030203" pitchFamily="34" charset="0"/>
                <a:ea typeface="Lato" panose="020F0502020204030203" pitchFamily="34" charset="0"/>
                <a:cs typeface="Lato" panose="020F0502020204030203" pitchFamily="34" charset="0"/>
              </a:rPr>
              <a:t>lifebalance</a:t>
            </a:r>
            <a:r>
              <a:rPr lang="en-US" sz="1800" dirty="0">
                <a:latin typeface="Lato" panose="020F0502020204030203" pitchFamily="34" charset="0"/>
                <a:ea typeface="Lato" panose="020F0502020204030203" pitchFamily="34" charset="0"/>
                <a:cs typeface="Lato" panose="020F0502020204030203" pitchFamily="34" charset="0"/>
              </a:rPr>
              <a:t> for details on this employee benefit. </a:t>
            </a:r>
          </a:p>
        </p:txBody>
      </p:sp>
      <p:sp>
        <p:nvSpPr>
          <p:cNvPr id="81" name="Freeform: Shape 8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itle 1">
            <a:extLst>
              <a:ext uri="{FF2B5EF4-FFF2-40B4-BE49-F238E27FC236}">
                <a16:creationId xmlns:a16="http://schemas.microsoft.com/office/drawing/2014/main" id="{22C6C61D-05FB-4544-8BB1-E6F729BDF57A}"/>
              </a:ext>
            </a:extLst>
          </p:cNvPr>
          <p:cNvSpPr txBox="1">
            <a:spLocks/>
          </p:cNvSpPr>
          <p:nvPr/>
        </p:nvSpPr>
        <p:spPr>
          <a:xfrm>
            <a:off x="2658755" y="5747397"/>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56" name="Title 1">
            <a:extLst>
              <a:ext uri="{FF2B5EF4-FFF2-40B4-BE49-F238E27FC236}">
                <a16:creationId xmlns:a16="http://schemas.microsoft.com/office/drawing/2014/main" id="{492B442D-733E-5C45-B534-0EA4F7FBDE38}"/>
              </a:ext>
            </a:extLst>
          </p:cNvPr>
          <p:cNvSpPr txBox="1">
            <a:spLocks/>
          </p:cNvSpPr>
          <p:nvPr/>
        </p:nvSpPr>
        <p:spPr>
          <a:xfrm>
            <a:off x="702434" y="5707087"/>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pic>
        <p:nvPicPr>
          <p:cNvPr id="6" name="Picture 5" descr="A screenshot of a person&#10;&#10;Description automatically generated">
            <a:extLst>
              <a:ext uri="{FF2B5EF4-FFF2-40B4-BE49-F238E27FC236}">
                <a16:creationId xmlns:a16="http://schemas.microsoft.com/office/drawing/2014/main" id="{A0D56C92-6635-B04A-B474-FE659613B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481" y="0"/>
            <a:ext cx="2760885" cy="6858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FA42919-9583-3D47-83DB-77578616F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609" y="0"/>
            <a:ext cx="2818754" cy="6858000"/>
          </a:xfrm>
          <a:prstGeom prst="rect">
            <a:avLst/>
          </a:prstGeom>
        </p:spPr>
      </p:pic>
      <p:sp>
        <p:nvSpPr>
          <p:cNvPr id="10" name="Title 1">
            <a:extLst>
              <a:ext uri="{FF2B5EF4-FFF2-40B4-BE49-F238E27FC236}">
                <a16:creationId xmlns:a16="http://schemas.microsoft.com/office/drawing/2014/main" id="{6108715E-24F4-5F43-AFF8-7905049A8E71}"/>
              </a:ext>
            </a:extLst>
          </p:cNvPr>
          <p:cNvSpPr txBox="1">
            <a:spLocks/>
          </p:cNvSpPr>
          <p:nvPr/>
        </p:nvSpPr>
        <p:spPr>
          <a:xfrm>
            <a:off x="3176959" y="5768395"/>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553487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0202-D1AD-4654-B6F2-0C460539E62A}"/>
              </a:ext>
            </a:extLst>
          </p:cNvPr>
          <p:cNvSpPr>
            <a:spLocks noGrp="1"/>
          </p:cNvSpPr>
          <p:nvPr>
            <p:ph type="title"/>
          </p:nvPr>
        </p:nvSpPr>
        <p:spPr>
          <a:xfrm>
            <a:off x="294685" y="567535"/>
            <a:ext cx="5314536" cy="1325563"/>
          </a:xfrm>
        </p:spPr>
        <p:txBody>
          <a:bodyPr>
            <a:normAutofit fontScale="90000"/>
          </a:bodyPr>
          <a:lstStyle/>
          <a:p>
            <a:r>
              <a:rPr lang="en-US" sz="4100" b="1" dirty="0">
                <a:highlight>
                  <a:srgbClr val="FF0000"/>
                </a:highlight>
                <a:latin typeface="Lato" panose="020F0502020204030203" pitchFamily="34" charset="0"/>
                <a:ea typeface="Lato" panose="020F0502020204030203" pitchFamily="34" charset="0"/>
                <a:cs typeface="Lato" panose="020F0502020204030203" pitchFamily="34" charset="0"/>
              </a:rPr>
              <a:t>Sample List </a:t>
            </a:r>
            <a:br>
              <a:rPr lang="en-US" sz="4100" b="1" dirty="0">
                <a:latin typeface="Lato" panose="020F0502020204030203" pitchFamily="34" charset="0"/>
                <a:ea typeface="Lato" panose="020F0502020204030203" pitchFamily="34" charset="0"/>
                <a:cs typeface="Lato" panose="020F0502020204030203" pitchFamily="34" charset="0"/>
              </a:rPr>
            </a:br>
            <a:r>
              <a:rPr lang="en-US" sz="4100" b="1" dirty="0">
                <a:latin typeface="Lato" panose="020F0502020204030203" pitchFamily="34" charset="0"/>
                <a:ea typeface="Lato" panose="020F0502020204030203" pitchFamily="34" charset="0"/>
                <a:cs typeface="Lato" panose="020F0502020204030203" pitchFamily="34" charset="0"/>
              </a:rPr>
              <a:t>Coronavirus Trustworthy Resources	</a:t>
            </a:r>
          </a:p>
        </p:txBody>
      </p:sp>
      <p:sp>
        <p:nvSpPr>
          <p:cNvPr id="3" name="Content Placeholder 2">
            <a:extLst>
              <a:ext uri="{FF2B5EF4-FFF2-40B4-BE49-F238E27FC236}">
                <a16:creationId xmlns:a16="http://schemas.microsoft.com/office/drawing/2014/main" id="{928C7226-ADC1-4050-A2BC-7B2F3B45437A}"/>
              </a:ext>
            </a:extLst>
          </p:cNvPr>
          <p:cNvSpPr>
            <a:spLocks noGrp="1"/>
          </p:cNvSpPr>
          <p:nvPr>
            <p:ph idx="1"/>
          </p:nvPr>
        </p:nvSpPr>
        <p:spPr>
          <a:xfrm>
            <a:off x="294685" y="1933408"/>
            <a:ext cx="6060687" cy="4132797"/>
          </a:xfrm>
        </p:spPr>
        <p:txBody>
          <a:bodyPr anchor="t">
            <a:noAutofit/>
          </a:bodyPr>
          <a:lstStyle/>
          <a:p>
            <a:r>
              <a:rPr lang="en-US" sz="2000" b="1" dirty="0">
                <a:latin typeface="Lato" panose="020F0502020204030203" pitchFamily="34" charset="0"/>
                <a:ea typeface="Lato" panose="020F0502020204030203" pitchFamily="34" charset="0"/>
                <a:cs typeface="Lato" panose="020F0502020204030203" pitchFamily="34" charset="0"/>
              </a:rPr>
              <a:t>General Updates:</a:t>
            </a:r>
          </a:p>
          <a:p>
            <a:pPr lvl="1"/>
            <a:r>
              <a:rPr lang="en-US" sz="2000" dirty="0">
                <a:latin typeface="Lato" panose="020F0502020204030203" pitchFamily="34" charset="0"/>
                <a:ea typeface="Lato" panose="020F0502020204030203" pitchFamily="34" charset="0"/>
                <a:cs typeface="Lato" panose="020F0502020204030203" pitchFamily="34" charset="0"/>
                <a:hlinkClick r:id="rId2"/>
              </a:rPr>
              <a:t>CDC travel notices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CDC COVID-19 </a:t>
            </a:r>
            <a:r>
              <a:rPr lang="en-US" sz="2000" dirty="0">
                <a:latin typeface="Lato" panose="020F0502020204030203" pitchFamily="34" charset="0"/>
                <a:ea typeface="Lato" panose="020F0502020204030203" pitchFamily="34" charset="0"/>
                <a:cs typeface="Lato" panose="020F0502020204030203" pitchFamily="34" charset="0"/>
                <a:hlinkClick r:id="rId3"/>
              </a:rPr>
              <a:t>webpage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WHO COVID-19 </a:t>
            </a:r>
            <a:r>
              <a:rPr lang="en-US" sz="2000" dirty="0">
                <a:latin typeface="Lato" panose="020F0502020204030203" pitchFamily="34" charset="0"/>
                <a:ea typeface="Lato" panose="020F0502020204030203" pitchFamily="34" charset="0"/>
                <a:cs typeface="Lato" panose="020F0502020204030203" pitchFamily="34" charset="0"/>
                <a:hlinkClick r:id="rId4"/>
              </a:rPr>
              <a:t>webpage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Live news updates from the </a:t>
            </a:r>
            <a:r>
              <a:rPr lang="en-US" sz="2000" i="1" dirty="0">
                <a:latin typeface="Lato" panose="020F0502020204030203" pitchFamily="34" charset="0"/>
                <a:ea typeface="Lato" panose="020F0502020204030203" pitchFamily="34" charset="0"/>
                <a:cs typeface="Lato" panose="020F0502020204030203" pitchFamily="34" charset="0"/>
                <a:hlinkClick r:id="rId5"/>
              </a:rPr>
              <a:t>New York Times</a:t>
            </a:r>
            <a:r>
              <a:rPr lang="en-US" sz="2000" i="1" dirty="0">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a:latin typeface="Lato" panose="020F0502020204030203" pitchFamily="34" charset="0"/>
                <a:ea typeface="Lato" panose="020F0502020204030203" pitchFamily="34" charset="0"/>
                <a:cs typeface="Lato" panose="020F0502020204030203" pitchFamily="34" charset="0"/>
                <a:hlinkClick r:id="rId6"/>
              </a:rPr>
              <a:t>CNN</a:t>
            </a:r>
            <a:r>
              <a:rPr lang="en-US" sz="2000" dirty="0">
                <a:latin typeface="Lato" panose="020F0502020204030203" pitchFamily="34" charset="0"/>
                <a:ea typeface="Lato" panose="020F0502020204030203" pitchFamily="34" charset="0"/>
                <a:cs typeface="Lato" panose="020F0502020204030203" pitchFamily="34" charset="0"/>
              </a:rPr>
              <a:t> and </a:t>
            </a:r>
            <a:r>
              <a:rPr lang="en-US" sz="2000" i="1" dirty="0">
                <a:latin typeface="Lato" panose="020F0502020204030203" pitchFamily="34" charset="0"/>
                <a:ea typeface="Lato" panose="020F0502020204030203" pitchFamily="34" charset="0"/>
                <a:cs typeface="Lato" panose="020F0502020204030203" pitchFamily="34" charset="0"/>
                <a:hlinkClick r:id="rId7"/>
              </a:rPr>
              <a:t>Washington Post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DC’s Metro system has activated its </a:t>
            </a:r>
            <a:r>
              <a:rPr lang="en-US" sz="2000" dirty="0">
                <a:latin typeface="Lato" panose="020F0502020204030203" pitchFamily="34" charset="0"/>
                <a:ea typeface="Lato" panose="020F0502020204030203" pitchFamily="34" charset="0"/>
                <a:cs typeface="Lato" panose="020F0502020204030203" pitchFamily="34" charset="0"/>
                <a:hlinkClick r:id="rId8"/>
              </a:rPr>
              <a:t>pandemic task force</a:t>
            </a:r>
            <a:r>
              <a:rPr lang="en-US" sz="2000" dirty="0">
                <a:latin typeface="Lato" panose="020F0502020204030203" pitchFamily="34" charset="0"/>
                <a:ea typeface="Lato" panose="020F0502020204030203" pitchFamily="34" charset="0"/>
                <a:cs typeface="Lato" panose="020F0502020204030203" pitchFamily="34" charset="0"/>
              </a:rPr>
              <a:t> and increased cleanings</a:t>
            </a:r>
          </a:p>
          <a:p>
            <a:pPr lvl="1"/>
            <a:r>
              <a:rPr lang="en-US" sz="2000" dirty="0">
                <a:latin typeface="Lato" panose="020F0502020204030203" pitchFamily="34" charset="0"/>
                <a:ea typeface="Lato" panose="020F0502020204030203" pitchFamily="34" charset="0"/>
                <a:cs typeface="Lato" panose="020F0502020204030203" pitchFamily="34" charset="0"/>
              </a:rPr>
              <a:t>State of Maryland Department of Health – </a:t>
            </a:r>
            <a:r>
              <a:rPr lang="en-US" sz="2000" dirty="0">
                <a:latin typeface="Lato" panose="020F0502020204030203" pitchFamily="34" charset="0"/>
                <a:ea typeface="Lato" panose="020F0502020204030203" pitchFamily="34" charset="0"/>
                <a:cs typeface="Lato" panose="020F0502020204030203" pitchFamily="34" charset="0"/>
                <a:hlinkClick r:id="rId9"/>
              </a:rPr>
              <a:t>Coronavirus Response Alert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Virginia Department of Health – </a:t>
            </a:r>
            <a:r>
              <a:rPr lang="en-US" sz="2000" dirty="0">
                <a:latin typeface="Lato" panose="020F0502020204030203" pitchFamily="34" charset="0"/>
                <a:ea typeface="Lato" panose="020F0502020204030203" pitchFamily="34" charset="0"/>
                <a:cs typeface="Lato" panose="020F0502020204030203" pitchFamily="34" charset="0"/>
                <a:hlinkClick r:id="rId10"/>
              </a:rPr>
              <a:t>Coronavirus Information Page</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0" name="Freeform: Shape 2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flower&#10;&#10;Description automatically generated">
            <a:extLst>
              <a:ext uri="{FF2B5EF4-FFF2-40B4-BE49-F238E27FC236}">
                <a16:creationId xmlns:a16="http://schemas.microsoft.com/office/drawing/2014/main" id="{73218C3D-19C3-ED4F-87DB-F008E650C3DF}"/>
              </a:ext>
            </a:extLst>
          </p:cNvPr>
          <p:cNvPicPr>
            <a:picLocks noChangeAspect="1"/>
          </p:cNvPicPr>
          <p:nvPr/>
        </p:nvPicPr>
        <p:blipFill rotWithShape="1">
          <a:blip r:embed="rId11">
            <a:extLst>
              <a:ext uri="{28A0092B-C50C-407E-A947-70E740481C1C}">
                <a14:useLocalDpi xmlns:a14="http://schemas.microsoft.com/office/drawing/2010/main" val="0"/>
              </a:ext>
            </a:extLst>
          </a:blip>
          <a:srcRect r="19404"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7" name="Title 1">
            <a:extLst>
              <a:ext uri="{FF2B5EF4-FFF2-40B4-BE49-F238E27FC236}">
                <a16:creationId xmlns:a16="http://schemas.microsoft.com/office/drawing/2014/main" id="{BBF0B7B0-BE27-C140-A01D-331ED124238A}"/>
              </a:ext>
            </a:extLst>
          </p:cNvPr>
          <p:cNvSpPr txBox="1">
            <a:spLocks/>
          </p:cNvSpPr>
          <p:nvPr/>
        </p:nvSpPr>
        <p:spPr>
          <a:xfrm>
            <a:off x="7829550" y="5838270"/>
            <a:ext cx="73761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Lato" panose="020F0502020204030203" pitchFamily="34" charset="0"/>
                <a:ea typeface="Lato" panose="020F0502020204030203" pitchFamily="34" charset="0"/>
                <a:cs typeface="Lato" panose="020F0502020204030203" pitchFamily="34" charset="0"/>
              </a:rPr>
              <a:t>Nonprofithr.com/covid19</a:t>
            </a:r>
          </a:p>
        </p:txBody>
      </p:sp>
      <p:sp>
        <p:nvSpPr>
          <p:cNvPr id="18" name="Title 1">
            <a:extLst>
              <a:ext uri="{FF2B5EF4-FFF2-40B4-BE49-F238E27FC236}">
                <a16:creationId xmlns:a16="http://schemas.microsoft.com/office/drawing/2014/main" id="{5E4BD989-5DEC-9E46-8004-7B6F407AE148}"/>
              </a:ext>
            </a:extLst>
          </p:cNvPr>
          <p:cNvSpPr txBox="1">
            <a:spLocks/>
          </p:cNvSpPr>
          <p:nvPr/>
        </p:nvSpPr>
        <p:spPr>
          <a:xfrm>
            <a:off x="2573031" y="5657703"/>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9" name="Title 1">
            <a:extLst>
              <a:ext uri="{FF2B5EF4-FFF2-40B4-BE49-F238E27FC236}">
                <a16:creationId xmlns:a16="http://schemas.microsoft.com/office/drawing/2014/main" id="{4FE9E6C2-D358-A944-87EF-EDCE5A03A274}"/>
              </a:ext>
            </a:extLst>
          </p:cNvPr>
          <p:cNvSpPr txBox="1">
            <a:spLocks/>
          </p:cNvSpPr>
          <p:nvPr/>
        </p:nvSpPr>
        <p:spPr>
          <a:xfrm>
            <a:off x="616710" y="5617393"/>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0" name="Title 1">
            <a:extLst>
              <a:ext uri="{FF2B5EF4-FFF2-40B4-BE49-F238E27FC236}">
                <a16:creationId xmlns:a16="http://schemas.microsoft.com/office/drawing/2014/main" id="{42179335-6035-7942-B922-CE8C3B637F80}"/>
              </a:ext>
            </a:extLst>
          </p:cNvPr>
          <p:cNvSpPr txBox="1">
            <a:spLocks/>
          </p:cNvSpPr>
          <p:nvPr/>
        </p:nvSpPr>
        <p:spPr>
          <a:xfrm>
            <a:off x="3156122" y="5654938"/>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336715081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icrophone&#10;&#10;Description automatically generated">
            <a:extLst>
              <a:ext uri="{FF2B5EF4-FFF2-40B4-BE49-F238E27FC236}">
                <a16:creationId xmlns:a16="http://schemas.microsoft.com/office/drawing/2014/main" id="{7B31DFF0-B8B4-8B4C-A2FD-508A4E463065}"/>
              </a:ext>
            </a:extLst>
          </p:cNvPr>
          <p:cNvPicPr>
            <a:picLocks noChangeAspect="1"/>
          </p:cNvPicPr>
          <p:nvPr/>
        </p:nvPicPr>
        <p:blipFill rotWithShape="1">
          <a:blip r:embed="rId2">
            <a:extLst>
              <a:ext uri="{28A0092B-C50C-407E-A947-70E740481C1C}">
                <a14:useLocalDpi xmlns:a14="http://schemas.microsoft.com/office/drawing/2010/main" val="0"/>
              </a:ext>
            </a:extLst>
          </a:blip>
          <a:srcRect t="1232" r="36218" b="7858"/>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496846-B52D-4A6D-AE9B-745255087A39}"/>
              </a:ext>
            </a:extLst>
          </p:cNvPr>
          <p:cNvSpPr>
            <a:spLocks noGrp="1"/>
          </p:cNvSpPr>
          <p:nvPr>
            <p:ph type="title"/>
          </p:nvPr>
        </p:nvSpPr>
        <p:spPr>
          <a:xfrm>
            <a:off x="371094" y="1161288"/>
            <a:ext cx="3438144" cy="1124712"/>
          </a:xfrm>
        </p:spPr>
        <p:txBody>
          <a:bodyPr anchor="b">
            <a:normAutofit/>
          </a:bodyPr>
          <a:lstStyle/>
          <a:p>
            <a:r>
              <a:rPr lang="en-US" sz="4000" b="1" dirty="0">
                <a:latin typeface="Lato" panose="020F0502020204030203" pitchFamily="34" charset="0"/>
                <a:ea typeface="Lato" panose="020F0502020204030203" pitchFamily="34" charset="0"/>
                <a:cs typeface="Lato" panose="020F0502020204030203" pitchFamily="34" charset="0"/>
              </a:rPr>
              <a:t>Questions?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2E1F2A-E39D-4CC6-8BDD-9ADDEDC12B7B}"/>
              </a:ext>
            </a:extLst>
          </p:cNvPr>
          <p:cNvSpPr>
            <a:spLocks noGrp="1"/>
          </p:cNvSpPr>
          <p:nvPr>
            <p:ph idx="1"/>
          </p:nvPr>
        </p:nvSpPr>
        <p:spPr>
          <a:xfrm>
            <a:off x="424815" y="2461767"/>
            <a:ext cx="9573007" cy="3109216"/>
          </a:xfrm>
        </p:spPr>
        <p:txBody>
          <a:bodyPr anchor="t">
            <a:noAutofit/>
          </a:bodyPr>
          <a:lstStyle/>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b="1" dirty="0">
                <a:latin typeface="Lato" panose="020F0502020204030203" pitchFamily="34" charset="0"/>
                <a:ea typeface="Lato" panose="020F0502020204030203" pitchFamily="34" charset="0"/>
                <a:cs typeface="Lato" panose="020F0502020204030203" pitchFamily="34" charset="0"/>
              </a:rPr>
              <a:t>Physical Space Issues/Concerns: </a:t>
            </a:r>
            <a:r>
              <a:rPr lang="en-US" sz="2400" dirty="0">
                <a:highlight>
                  <a:srgbClr val="FF0000"/>
                </a:highlight>
                <a:latin typeface="Lato" panose="020F0502020204030203" pitchFamily="34" charset="0"/>
                <a:ea typeface="Lato" panose="020F0502020204030203" pitchFamily="34" charset="0"/>
                <a:cs typeface="Lato" panose="020F0502020204030203" pitchFamily="34" charset="0"/>
              </a:rPr>
              <a:t>Add Response team contact(s)</a:t>
            </a:r>
          </a:p>
          <a:p>
            <a:pPr marL="0" indent="0">
              <a:buNone/>
            </a:pPr>
            <a:r>
              <a:rPr lang="en-US" sz="2400" b="1" dirty="0">
                <a:latin typeface="Lato" panose="020F0502020204030203" pitchFamily="34" charset="0"/>
                <a:ea typeface="Lato" panose="020F0502020204030203" pitchFamily="34" charset="0"/>
                <a:cs typeface="Lato" panose="020F0502020204030203" pitchFamily="34" charset="0"/>
              </a:rPr>
              <a:t>Client Concerns: </a:t>
            </a:r>
            <a:r>
              <a:rPr lang="en-US" sz="2400" dirty="0">
                <a:highlight>
                  <a:srgbClr val="FF0000"/>
                </a:highlight>
                <a:latin typeface="Lato" panose="020F0502020204030203" pitchFamily="34" charset="0"/>
                <a:ea typeface="Lato" panose="020F0502020204030203" pitchFamily="34" charset="0"/>
                <a:cs typeface="Lato" panose="020F0502020204030203" pitchFamily="34" charset="0"/>
              </a:rPr>
              <a:t>Add Response team contact(s)</a:t>
            </a:r>
          </a:p>
          <a:p>
            <a:pPr marL="0" indent="0">
              <a:buNone/>
            </a:pPr>
            <a:r>
              <a:rPr lang="en-US" sz="2400" b="1" dirty="0">
                <a:latin typeface="Lato" panose="020F0502020204030203" pitchFamily="34" charset="0"/>
                <a:ea typeface="Lato" panose="020F0502020204030203" pitchFamily="34" charset="0"/>
                <a:cs typeface="Lato" panose="020F0502020204030203" pitchFamily="34" charset="0"/>
              </a:rPr>
              <a:t>Media Inquiries: </a:t>
            </a:r>
            <a:r>
              <a:rPr lang="en-US" sz="2400" dirty="0">
                <a:highlight>
                  <a:srgbClr val="FF0000"/>
                </a:highlight>
                <a:latin typeface="Lato" panose="020F0502020204030203" pitchFamily="34" charset="0"/>
                <a:ea typeface="Lato" panose="020F0502020204030203" pitchFamily="34" charset="0"/>
                <a:cs typeface="Lato" panose="020F0502020204030203" pitchFamily="34" charset="0"/>
              </a:rPr>
              <a:t>Add Response team contact(s)</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11" name="Title 1">
            <a:extLst>
              <a:ext uri="{FF2B5EF4-FFF2-40B4-BE49-F238E27FC236}">
                <a16:creationId xmlns:a16="http://schemas.microsoft.com/office/drawing/2014/main" id="{0E35DCA3-51D2-DB48-90E5-6B9CDE6D7887}"/>
              </a:ext>
            </a:extLst>
          </p:cNvPr>
          <p:cNvSpPr txBox="1">
            <a:spLocks/>
          </p:cNvSpPr>
          <p:nvPr/>
        </p:nvSpPr>
        <p:spPr>
          <a:xfrm>
            <a:off x="2381136" y="5640496"/>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3" name="Title 1">
            <a:extLst>
              <a:ext uri="{FF2B5EF4-FFF2-40B4-BE49-F238E27FC236}">
                <a16:creationId xmlns:a16="http://schemas.microsoft.com/office/drawing/2014/main" id="{45D45AB6-F9B3-6147-B015-3C7C7E2CB87D}"/>
              </a:ext>
            </a:extLst>
          </p:cNvPr>
          <p:cNvSpPr txBox="1">
            <a:spLocks/>
          </p:cNvSpPr>
          <p:nvPr/>
        </p:nvSpPr>
        <p:spPr>
          <a:xfrm>
            <a:off x="424815" y="5600186"/>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8" name="Title 1">
            <a:extLst>
              <a:ext uri="{FF2B5EF4-FFF2-40B4-BE49-F238E27FC236}">
                <a16:creationId xmlns:a16="http://schemas.microsoft.com/office/drawing/2014/main" id="{D2C7567F-007A-3744-AE26-6ACD661D4364}"/>
              </a:ext>
            </a:extLst>
          </p:cNvPr>
          <p:cNvSpPr txBox="1">
            <a:spLocks/>
          </p:cNvSpPr>
          <p:nvPr/>
        </p:nvSpPr>
        <p:spPr>
          <a:xfrm>
            <a:off x="3088275" y="5638928"/>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22347319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person, woman, holding, green&#10;&#10;Description automatically generated">
            <a:extLst>
              <a:ext uri="{FF2B5EF4-FFF2-40B4-BE49-F238E27FC236}">
                <a16:creationId xmlns:a16="http://schemas.microsoft.com/office/drawing/2014/main" id="{974900AC-7A36-3A4C-9582-E4085969FA76}"/>
              </a:ext>
            </a:extLst>
          </p:cNvPr>
          <p:cNvPicPr>
            <a:picLocks noChangeAspect="1"/>
          </p:cNvPicPr>
          <p:nvPr/>
        </p:nvPicPr>
        <p:blipFill rotWithShape="1">
          <a:blip r:embed="rId2">
            <a:extLst>
              <a:ext uri="{28A0092B-C50C-407E-A947-70E740481C1C}">
                <a14:useLocalDpi xmlns:a14="http://schemas.microsoft.com/office/drawing/2010/main" val="0"/>
              </a:ext>
            </a:extLst>
          </a:blip>
          <a:srcRect l="921" r="17421" b="2853"/>
          <a:stretch/>
        </p:blipFill>
        <p:spPr>
          <a:xfrm>
            <a:off x="3523488" y="10"/>
            <a:ext cx="8668512" cy="6857990"/>
          </a:xfrm>
          <a:prstGeom prst="rect">
            <a:avLst/>
          </a:prstGeom>
        </p:spPr>
      </p:pic>
      <p:sp>
        <p:nvSpPr>
          <p:cNvPr id="36"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F5790DFB-2CC3-324D-8A95-F8596835AE6F}"/>
              </a:ext>
            </a:extLst>
          </p:cNvPr>
          <p:cNvSpPr txBox="1">
            <a:spLocks/>
          </p:cNvSpPr>
          <p:nvPr/>
        </p:nvSpPr>
        <p:spPr>
          <a:xfrm>
            <a:off x="458169" y="1468333"/>
            <a:ext cx="4610060" cy="238932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000" b="1" dirty="0">
                <a:latin typeface="Lato" panose="020F0502020204030203" pitchFamily="34" charset="0"/>
                <a:ea typeface="Lato" panose="020F0502020204030203" pitchFamily="34" charset="0"/>
                <a:cs typeface="Lato" panose="020F0502020204030203" pitchFamily="34" charset="0"/>
              </a:rPr>
              <a:t>Your safety means everything to our success!</a:t>
            </a:r>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itle 1">
            <a:extLst>
              <a:ext uri="{FF2B5EF4-FFF2-40B4-BE49-F238E27FC236}">
                <a16:creationId xmlns:a16="http://schemas.microsoft.com/office/drawing/2014/main" id="{8BC580C4-6AC0-1949-BB64-B58E9C0B3ED0}"/>
              </a:ext>
            </a:extLst>
          </p:cNvPr>
          <p:cNvSpPr txBox="1">
            <a:spLocks/>
          </p:cNvSpPr>
          <p:nvPr/>
        </p:nvSpPr>
        <p:spPr>
          <a:xfrm>
            <a:off x="477981" y="0"/>
            <a:ext cx="9078562" cy="2311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2" name="TextBox 1">
            <a:extLst>
              <a:ext uri="{FF2B5EF4-FFF2-40B4-BE49-F238E27FC236}">
                <a16:creationId xmlns:a16="http://schemas.microsoft.com/office/drawing/2014/main" id="{39A77795-D564-114B-9526-66AEE03DDC3B}"/>
              </a:ext>
            </a:extLst>
          </p:cNvPr>
          <p:cNvSpPr txBox="1"/>
          <p:nvPr/>
        </p:nvSpPr>
        <p:spPr>
          <a:xfrm>
            <a:off x="738130" y="5982159"/>
            <a:ext cx="1509311"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Your Logo</a:t>
            </a:r>
          </a:p>
        </p:txBody>
      </p:sp>
    </p:spTree>
    <p:extLst>
      <p:ext uri="{BB962C8B-B14F-4D97-AF65-F5344CB8AC3E}">
        <p14:creationId xmlns:p14="http://schemas.microsoft.com/office/powerpoint/2010/main" val="7875533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animal&#10;&#10;Description automatically generated">
            <a:extLst>
              <a:ext uri="{FF2B5EF4-FFF2-40B4-BE49-F238E27FC236}">
                <a16:creationId xmlns:a16="http://schemas.microsoft.com/office/drawing/2014/main" id="{902C3BE3-B02F-5C4A-B0A6-297A7235910A}"/>
              </a:ext>
            </a:extLst>
          </p:cNvPr>
          <p:cNvPicPr>
            <a:picLocks noChangeAspect="1"/>
          </p:cNvPicPr>
          <p:nvPr/>
        </p:nvPicPr>
        <p:blipFill rotWithShape="1">
          <a:blip r:embed="rId2">
            <a:extLst>
              <a:ext uri="{28A0092B-C50C-407E-A947-70E740481C1C}">
                <a14:useLocalDpi xmlns:a14="http://schemas.microsoft.com/office/drawing/2010/main" val="0"/>
              </a:ext>
            </a:extLst>
          </a:blip>
          <a:srcRect t="490" r="9091" b="9797"/>
          <a:stretch/>
        </p:blipFill>
        <p:spPr>
          <a:xfrm>
            <a:off x="-2333" y="10"/>
            <a:ext cx="12191980" cy="6857990"/>
          </a:xfrm>
          <a:prstGeom prst="rect">
            <a:avLst/>
          </a:prstGeom>
        </p:spPr>
      </p:pic>
      <p:sp>
        <p:nvSpPr>
          <p:cNvPr id="131" name="Freeform: Shape 12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2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46EDC3-7EF2-438B-9EA2-59CD7CB32AEC}"/>
              </a:ext>
            </a:extLst>
          </p:cNvPr>
          <p:cNvSpPr>
            <a:spLocks noGrp="1"/>
          </p:cNvSpPr>
          <p:nvPr>
            <p:ph type="title"/>
          </p:nvPr>
        </p:nvSpPr>
        <p:spPr>
          <a:xfrm>
            <a:off x="465158" y="213797"/>
            <a:ext cx="4062643" cy="1043409"/>
          </a:xfrm>
        </p:spPr>
        <p:txBody>
          <a:bodyPr>
            <a:normAutofit/>
          </a:bodyPr>
          <a:lstStyle/>
          <a:p>
            <a:r>
              <a:rPr lang="en-US" sz="3300" b="1" dirty="0">
                <a:latin typeface="Lato" panose="020F0502020204030203" pitchFamily="34" charset="0"/>
                <a:ea typeface="Lato" panose="020F0502020204030203" pitchFamily="34" charset="0"/>
                <a:cs typeface="Lato" panose="020F0502020204030203" pitchFamily="34" charset="0"/>
              </a:rPr>
              <a:t>What is the Coronavirus?</a:t>
            </a:r>
          </a:p>
        </p:txBody>
      </p:sp>
      <p:sp>
        <p:nvSpPr>
          <p:cNvPr id="3" name="Content Placeholder 2">
            <a:extLst>
              <a:ext uri="{FF2B5EF4-FFF2-40B4-BE49-F238E27FC236}">
                <a16:creationId xmlns:a16="http://schemas.microsoft.com/office/drawing/2014/main" id="{4A82A504-3DC7-4210-AE6E-39CC10DD037A}"/>
              </a:ext>
            </a:extLst>
          </p:cNvPr>
          <p:cNvSpPr>
            <a:spLocks noGrp="1"/>
          </p:cNvSpPr>
          <p:nvPr>
            <p:ph idx="1"/>
          </p:nvPr>
        </p:nvSpPr>
        <p:spPr>
          <a:xfrm>
            <a:off x="398250" y="1257206"/>
            <a:ext cx="4368896" cy="4013850"/>
          </a:xfrm>
        </p:spPr>
        <p:txBody>
          <a:bodyPr anchor="t">
            <a:noAutofit/>
          </a:bodyPr>
          <a:lstStyle/>
          <a:p>
            <a:pPr marL="0" indent="0">
              <a:buNone/>
            </a:pPr>
            <a:r>
              <a:rPr lang="en-US" sz="1600" dirty="0">
                <a:latin typeface="Lato" panose="020F0502020204030203" pitchFamily="34" charset="0"/>
                <a:ea typeface="Lato" panose="020F0502020204030203" pitchFamily="34" charset="0"/>
                <a:cs typeface="Lato" panose="020F0502020204030203" pitchFamily="34" charset="0"/>
              </a:rPr>
              <a:t>According to the CDC, the COVID-19, also known as the Coronavirus are:</a:t>
            </a:r>
          </a:p>
          <a:p>
            <a:pPr marL="0" indent="0">
              <a:buNone/>
            </a:pPr>
            <a:endParaRPr lang="en-US" sz="1600" dirty="0">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r>
              <a:rPr lang="en-US" sz="1600" dirty="0">
                <a:latin typeface="Lato" panose="020F0502020204030203" pitchFamily="34" charset="0"/>
                <a:ea typeface="Lato" panose="020F0502020204030203" pitchFamily="34" charset="0"/>
                <a:cs typeface="Lato" panose="020F0502020204030203" pitchFamily="34" charset="0"/>
              </a:rPr>
              <a:t>“A large family of viruses that are common in humans and many different species of animals, including camels, cattle, cats, and bats. Rarely, animal coronaviruses can infect people and then spread between people, such as with MERS-</a:t>
            </a:r>
            <a:r>
              <a:rPr lang="en-US" sz="1600" dirty="0" err="1">
                <a:latin typeface="Lato" panose="020F0502020204030203" pitchFamily="34" charset="0"/>
                <a:ea typeface="Lato" panose="020F0502020204030203" pitchFamily="34" charset="0"/>
                <a:cs typeface="Lato" panose="020F0502020204030203" pitchFamily="34" charset="0"/>
              </a:rPr>
              <a:t>CoV</a:t>
            </a:r>
            <a:r>
              <a:rPr lang="en-US" sz="1600" dirty="0">
                <a:latin typeface="Lato" panose="020F0502020204030203" pitchFamily="34" charset="0"/>
                <a:ea typeface="Lato" panose="020F0502020204030203" pitchFamily="34" charset="0"/>
                <a:cs typeface="Lato" panose="020F0502020204030203" pitchFamily="34" charset="0"/>
              </a:rPr>
              <a:t> and SARS-</a:t>
            </a:r>
            <a:r>
              <a:rPr lang="en-US" sz="1600" dirty="0" err="1">
                <a:latin typeface="Lato" panose="020F0502020204030203" pitchFamily="34" charset="0"/>
                <a:ea typeface="Lato" panose="020F0502020204030203" pitchFamily="34" charset="0"/>
                <a:cs typeface="Lato" panose="020F0502020204030203" pitchFamily="34" charset="0"/>
              </a:rPr>
              <a:t>CoV</a:t>
            </a:r>
            <a:r>
              <a:rPr lang="en-US" sz="1600" dirty="0">
                <a:latin typeface="Lato" panose="020F0502020204030203" pitchFamily="34" charset="0"/>
                <a:ea typeface="Lato" panose="020F0502020204030203" pitchFamily="34" charset="0"/>
                <a:cs typeface="Lato" panose="020F0502020204030203" pitchFamily="34" charset="0"/>
              </a:rPr>
              <a:t>. </a:t>
            </a:r>
          </a:p>
          <a:p>
            <a:pPr marL="0" indent="0">
              <a:spcBef>
                <a:spcPts val="0"/>
              </a:spcBef>
              <a:buNone/>
            </a:pPr>
            <a:endParaRPr lang="en-US" sz="1600" dirty="0">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r>
              <a:rPr lang="en-US" sz="1600" dirty="0">
                <a:latin typeface="Lato" panose="020F0502020204030203" pitchFamily="34" charset="0"/>
                <a:ea typeface="Lato" panose="020F0502020204030203" pitchFamily="34" charset="0"/>
                <a:cs typeface="Lato" panose="020F0502020204030203" pitchFamily="34" charset="0"/>
              </a:rPr>
              <a:t>The virus that causes COVID-19 is spreading from person-to-person in China and over 90 other, including the United States. However, respiratory illnesses like seasonal influenza, are currently widespread in many US communities.”</a:t>
            </a:r>
          </a:p>
        </p:txBody>
      </p:sp>
      <p:sp>
        <p:nvSpPr>
          <p:cNvPr id="165" name="Title 1">
            <a:extLst>
              <a:ext uri="{FF2B5EF4-FFF2-40B4-BE49-F238E27FC236}">
                <a16:creationId xmlns:a16="http://schemas.microsoft.com/office/drawing/2014/main" id="{A0272667-A28B-5347-BB5B-D5A38488D3AE}"/>
              </a:ext>
            </a:extLst>
          </p:cNvPr>
          <p:cNvSpPr txBox="1">
            <a:spLocks/>
          </p:cNvSpPr>
          <p:nvPr/>
        </p:nvSpPr>
        <p:spPr>
          <a:xfrm>
            <a:off x="4320202" y="5746579"/>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br>
            <a: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68" name="Title 1">
            <a:extLst>
              <a:ext uri="{FF2B5EF4-FFF2-40B4-BE49-F238E27FC236}">
                <a16:creationId xmlns:a16="http://schemas.microsoft.com/office/drawing/2014/main" id="{1E01E5F9-E255-3C40-82CE-30DFA8A72D2B}"/>
              </a:ext>
            </a:extLst>
          </p:cNvPr>
          <p:cNvSpPr txBox="1">
            <a:spLocks/>
          </p:cNvSpPr>
          <p:nvPr/>
        </p:nvSpPr>
        <p:spPr>
          <a:xfrm>
            <a:off x="6388946" y="5746579"/>
            <a:ext cx="94963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t>
            </a:r>
          </a:p>
        </p:txBody>
      </p:sp>
      <p:sp>
        <p:nvSpPr>
          <p:cNvPr id="13" name="Rectangle 12">
            <a:extLst>
              <a:ext uri="{FF2B5EF4-FFF2-40B4-BE49-F238E27FC236}">
                <a16:creationId xmlns:a16="http://schemas.microsoft.com/office/drawing/2014/main" id="{B57C8FFD-A7BD-694C-992F-9B18ACB6BC49}"/>
              </a:ext>
            </a:extLst>
          </p:cNvPr>
          <p:cNvSpPr/>
          <p:nvPr/>
        </p:nvSpPr>
        <p:spPr>
          <a:xfrm>
            <a:off x="114300" y="6644203"/>
            <a:ext cx="4205902" cy="13005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F8FD98C-84B6-0844-8DBF-1E4448AF4E42}"/>
              </a:ext>
            </a:extLst>
          </p:cNvPr>
          <p:cNvSpPr txBox="1">
            <a:spLocks/>
          </p:cNvSpPr>
          <p:nvPr/>
        </p:nvSpPr>
        <p:spPr>
          <a:xfrm>
            <a:off x="6863765" y="5746579"/>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385281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E8EA56-484E-483F-983D-C6B00E54D6BF}"/>
              </a:ext>
            </a:extLst>
          </p:cNvPr>
          <p:cNvSpPr>
            <a:spLocks noGrp="1"/>
          </p:cNvSpPr>
          <p:nvPr>
            <p:ph type="title"/>
          </p:nvPr>
        </p:nvSpPr>
        <p:spPr>
          <a:xfrm>
            <a:off x="4477339" y="4920820"/>
            <a:ext cx="6829520" cy="862031"/>
          </a:xfrm>
          <a:prstGeom prst="ellipse">
            <a:avLst/>
          </a:prstGeom>
        </p:spPr>
        <p:txBody>
          <a:bodyPr vert="horz" lIns="91440" tIns="45720" rIns="91440" bIns="45720" rtlCol="0" anchor="b">
            <a:normAutofit fontScale="90000"/>
          </a:bodyPr>
          <a:lstStyle/>
          <a:p>
            <a:r>
              <a:rPr lang="en-US" sz="2800" b="1" kern="1200" dirty="0">
                <a:solidFill>
                  <a:srgbClr val="FFFFFF"/>
                </a:solidFill>
                <a:latin typeface="Lato" panose="020F0502020204030203" pitchFamily="34" charset="0"/>
                <a:ea typeface="Lato" panose="020F0502020204030203" pitchFamily="34" charset="0"/>
                <a:cs typeface="Lato" panose="020F0502020204030203" pitchFamily="34" charset="0"/>
              </a:rPr>
              <a:t>Your COVID-19 Response Team</a:t>
            </a:r>
          </a:p>
        </p:txBody>
      </p:sp>
      <p:pic>
        <p:nvPicPr>
          <p:cNvPr id="24" name="Picture 23" descr="A person standing in front of a brick building&#10;&#10;Description automatically generated">
            <a:extLst>
              <a:ext uri="{FF2B5EF4-FFF2-40B4-BE49-F238E27FC236}">
                <a16:creationId xmlns:a16="http://schemas.microsoft.com/office/drawing/2014/main" id="{21F38CD4-5A38-C545-ADDE-AC566F93DE7A}"/>
              </a:ext>
            </a:extLst>
          </p:cNvPr>
          <p:cNvPicPr>
            <a:picLocks noChangeAspect="1"/>
          </p:cNvPicPr>
          <p:nvPr/>
        </p:nvPicPr>
        <p:blipFill rotWithShape="1">
          <a:blip r:embed="rId2">
            <a:extLst>
              <a:ext uri="{28A0092B-C50C-407E-A947-70E740481C1C}">
                <a14:useLocalDpi xmlns:a14="http://schemas.microsoft.com/office/drawing/2010/main" val="0"/>
              </a:ext>
            </a:extLst>
          </a:blip>
          <a:srcRect l="6592" t="18348" r="15766" b="53501"/>
          <a:stretch/>
        </p:blipFill>
        <p:spPr>
          <a:xfrm>
            <a:off x="8082952" y="2397513"/>
            <a:ext cx="3797983" cy="2062971"/>
          </a:xfrm>
          <a:prstGeom prst="rect">
            <a:avLst/>
          </a:prstGeom>
        </p:spPr>
      </p:pic>
      <p:pic>
        <p:nvPicPr>
          <p:cNvPr id="20" name="Picture 19" descr="A person smiling for the camera&#10;&#10;Description automatically generated">
            <a:extLst>
              <a:ext uri="{FF2B5EF4-FFF2-40B4-BE49-F238E27FC236}">
                <a16:creationId xmlns:a16="http://schemas.microsoft.com/office/drawing/2014/main" id="{21AFB4F9-9FAC-904C-862C-B1CEFF9C0A87}"/>
              </a:ext>
            </a:extLst>
          </p:cNvPr>
          <p:cNvPicPr>
            <a:picLocks noChangeAspect="1"/>
          </p:cNvPicPr>
          <p:nvPr/>
        </p:nvPicPr>
        <p:blipFill rotWithShape="1">
          <a:blip r:embed="rId3">
            <a:extLst>
              <a:ext uri="{28A0092B-C50C-407E-A947-70E740481C1C}">
                <a14:useLocalDpi xmlns:a14="http://schemas.microsoft.com/office/drawing/2010/main" val="0"/>
              </a:ext>
            </a:extLst>
          </a:blip>
          <a:srcRect t="23916" b="25920"/>
          <a:stretch/>
        </p:blipFill>
        <p:spPr>
          <a:xfrm>
            <a:off x="311065" y="2423724"/>
            <a:ext cx="3797570" cy="2010551"/>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2B2A5E5C-CCB2-2540-81C4-5F40E73970EA}"/>
              </a:ext>
            </a:extLst>
          </p:cNvPr>
          <p:cNvPicPr>
            <a:picLocks noChangeAspect="1"/>
          </p:cNvPicPr>
          <p:nvPr/>
        </p:nvPicPr>
        <p:blipFill rotWithShape="1">
          <a:blip r:embed="rId4">
            <a:extLst>
              <a:ext uri="{28A0092B-C50C-407E-A947-70E740481C1C}">
                <a14:useLocalDpi xmlns:a14="http://schemas.microsoft.com/office/drawing/2010/main" val="0"/>
              </a:ext>
            </a:extLst>
          </a:blip>
          <a:srcRect b="7336"/>
          <a:stretch/>
        </p:blipFill>
        <p:spPr>
          <a:xfrm>
            <a:off x="4202549" y="321732"/>
            <a:ext cx="3793472" cy="4111323"/>
          </a:xfrm>
          <a:prstGeom prst="rect">
            <a:avLst/>
          </a:prstGeom>
        </p:spPr>
      </p:pic>
      <p:pic>
        <p:nvPicPr>
          <p:cNvPr id="13" name="Picture 12" descr="A person in a suit standing in front of a brick building&#10;&#10;Description automatically generated">
            <a:extLst>
              <a:ext uri="{FF2B5EF4-FFF2-40B4-BE49-F238E27FC236}">
                <a16:creationId xmlns:a16="http://schemas.microsoft.com/office/drawing/2014/main" id="{DABB61FB-F22D-324B-A4DA-346FB67E67D1}"/>
              </a:ext>
            </a:extLst>
          </p:cNvPr>
          <p:cNvPicPr>
            <a:picLocks noChangeAspect="1"/>
          </p:cNvPicPr>
          <p:nvPr/>
        </p:nvPicPr>
        <p:blipFill rotWithShape="1">
          <a:blip r:embed="rId5">
            <a:extLst>
              <a:ext uri="{28A0092B-C50C-407E-A947-70E740481C1C}">
                <a14:useLocalDpi xmlns:a14="http://schemas.microsoft.com/office/drawing/2010/main" val="0"/>
              </a:ext>
            </a:extLst>
          </a:blip>
          <a:srcRect t="16525" b="28044"/>
          <a:stretch/>
        </p:blipFill>
        <p:spPr>
          <a:xfrm>
            <a:off x="317634" y="321730"/>
            <a:ext cx="3797984" cy="2010552"/>
          </a:xfrm>
          <a:prstGeom prst="rect">
            <a:avLst/>
          </a:prstGeom>
        </p:spPr>
      </p:pic>
      <p:pic>
        <p:nvPicPr>
          <p:cNvPr id="7" name="Picture 6" descr="A person wearing glasses and smiling at the camera&#10;&#10;Description automatically generated">
            <a:extLst>
              <a:ext uri="{FF2B5EF4-FFF2-40B4-BE49-F238E27FC236}">
                <a16:creationId xmlns:a16="http://schemas.microsoft.com/office/drawing/2014/main" id="{47299636-02E5-C540-856C-E359EFAA9F18}"/>
              </a:ext>
            </a:extLst>
          </p:cNvPr>
          <p:cNvPicPr>
            <a:picLocks noChangeAspect="1"/>
          </p:cNvPicPr>
          <p:nvPr/>
        </p:nvPicPr>
        <p:blipFill rotWithShape="1">
          <a:blip r:embed="rId6">
            <a:extLst>
              <a:ext uri="{28A0092B-C50C-407E-A947-70E740481C1C}">
                <a14:useLocalDpi xmlns:a14="http://schemas.microsoft.com/office/drawing/2010/main" val="0"/>
              </a:ext>
            </a:extLst>
          </a:blip>
          <a:srcRect t="32095" b="15221"/>
          <a:stretch/>
        </p:blipFill>
        <p:spPr>
          <a:xfrm>
            <a:off x="8082952" y="331335"/>
            <a:ext cx="3797983" cy="2000947"/>
          </a:xfrm>
          <a:prstGeom prst="rect">
            <a:avLst/>
          </a:prstGeom>
        </p:spPr>
      </p:pic>
      <p:cxnSp>
        <p:nvCxnSpPr>
          <p:cNvPr id="45" name="Straight Connector 4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22" name="Picture 21" descr="A person wearing a suit and tie standing in front of a brick building&#10;&#10;Description automatically generated">
            <a:extLst>
              <a:ext uri="{FF2B5EF4-FFF2-40B4-BE49-F238E27FC236}">
                <a16:creationId xmlns:a16="http://schemas.microsoft.com/office/drawing/2014/main" id="{EB513F72-AA2C-E04F-A067-9BDECB104364}"/>
              </a:ext>
            </a:extLst>
          </p:cNvPr>
          <p:cNvPicPr>
            <a:picLocks noChangeAspect="1"/>
          </p:cNvPicPr>
          <p:nvPr/>
        </p:nvPicPr>
        <p:blipFill rotWithShape="1">
          <a:blip r:embed="rId7">
            <a:extLst>
              <a:ext uri="{28A0092B-C50C-407E-A947-70E740481C1C}">
                <a14:useLocalDpi xmlns:a14="http://schemas.microsoft.com/office/drawing/2010/main" val="0"/>
              </a:ext>
            </a:extLst>
          </a:blip>
          <a:srcRect t="15752" r="1" b="30866"/>
          <a:stretch/>
        </p:blipFill>
        <p:spPr>
          <a:xfrm>
            <a:off x="317634" y="4525717"/>
            <a:ext cx="3794760" cy="2010551"/>
          </a:xfrm>
          <a:prstGeom prst="rect">
            <a:avLst/>
          </a:prstGeom>
        </p:spPr>
      </p:pic>
      <p:sp>
        <p:nvSpPr>
          <p:cNvPr id="25" name="TextBox 24">
            <a:extLst>
              <a:ext uri="{FF2B5EF4-FFF2-40B4-BE49-F238E27FC236}">
                <a16:creationId xmlns:a16="http://schemas.microsoft.com/office/drawing/2014/main" id="{D0EB1CFA-1BA0-1A4C-AC60-8A2347ECA2FD}"/>
              </a:ext>
            </a:extLst>
          </p:cNvPr>
          <p:cNvSpPr txBox="1"/>
          <p:nvPr/>
        </p:nvSpPr>
        <p:spPr>
          <a:xfrm>
            <a:off x="3100176" y="1685951"/>
            <a:ext cx="1136835" cy="646331"/>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Sidney Abrams</a:t>
            </a:r>
          </a:p>
        </p:txBody>
      </p:sp>
      <p:sp>
        <p:nvSpPr>
          <p:cNvPr id="67" name="TextBox 66">
            <a:extLst>
              <a:ext uri="{FF2B5EF4-FFF2-40B4-BE49-F238E27FC236}">
                <a16:creationId xmlns:a16="http://schemas.microsoft.com/office/drawing/2014/main" id="{AFC1F61D-53FF-0A4A-82DC-D6DACC668719}"/>
              </a:ext>
            </a:extLst>
          </p:cNvPr>
          <p:cNvSpPr txBox="1"/>
          <p:nvPr/>
        </p:nvSpPr>
        <p:spPr>
          <a:xfrm>
            <a:off x="3058731" y="3741432"/>
            <a:ext cx="1136835" cy="646331"/>
          </a:xfrm>
          <a:prstGeom prst="rect">
            <a:avLst/>
          </a:prstGeom>
          <a:noFill/>
        </p:spPr>
        <p:txBody>
          <a:bodyPr wrap="square" rtlCol="0">
            <a:spAutoFit/>
          </a:bodyPr>
          <a:lstStyle/>
          <a:p>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Jeanell</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Freeman</a:t>
            </a:r>
          </a:p>
        </p:txBody>
      </p:sp>
      <p:sp>
        <p:nvSpPr>
          <p:cNvPr id="69" name="TextBox 68">
            <a:extLst>
              <a:ext uri="{FF2B5EF4-FFF2-40B4-BE49-F238E27FC236}">
                <a16:creationId xmlns:a16="http://schemas.microsoft.com/office/drawing/2014/main" id="{C3368572-6A54-D140-96BE-0736BADBB3FF}"/>
              </a:ext>
            </a:extLst>
          </p:cNvPr>
          <p:cNvSpPr txBox="1"/>
          <p:nvPr/>
        </p:nvSpPr>
        <p:spPr>
          <a:xfrm>
            <a:off x="3214036" y="5816674"/>
            <a:ext cx="1136835" cy="646331"/>
          </a:xfrm>
          <a:prstGeom prst="rect">
            <a:avLst/>
          </a:prstGeom>
          <a:noFill/>
        </p:spPr>
        <p:txBody>
          <a:bodyPr wrap="square" rtlCol="0">
            <a:spAutoFit/>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Mark</a:t>
            </a:r>
          </a:p>
          <a:p>
            <a:r>
              <a:rPr lang="en-US" dirty="0" err="1">
                <a:solidFill>
                  <a:schemeClr val="bg1"/>
                </a:solidFill>
                <a:latin typeface="Lato" panose="020F0502020204030203" pitchFamily="34" charset="0"/>
                <a:ea typeface="Lato" panose="020F0502020204030203" pitchFamily="34" charset="0"/>
                <a:cs typeface="Lato" panose="020F0502020204030203" pitchFamily="34" charset="0"/>
              </a:rPr>
              <a:t>Fefelov</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1" name="TextBox 70">
            <a:extLst>
              <a:ext uri="{FF2B5EF4-FFF2-40B4-BE49-F238E27FC236}">
                <a16:creationId xmlns:a16="http://schemas.microsoft.com/office/drawing/2014/main" id="{39B4E7AC-3D73-7643-8F04-25C2C4B2DB07}"/>
              </a:ext>
            </a:extLst>
          </p:cNvPr>
          <p:cNvSpPr txBox="1"/>
          <p:nvPr/>
        </p:nvSpPr>
        <p:spPr>
          <a:xfrm>
            <a:off x="10774496" y="1731062"/>
            <a:ext cx="1193370" cy="646331"/>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Patty</a:t>
            </a: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Hampton</a:t>
            </a:r>
          </a:p>
        </p:txBody>
      </p:sp>
      <p:sp>
        <p:nvSpPr>
          <p:cNvPr id="73" name="TextBox 72">
            <a:extLst>
              <a:ext uri="{FF2B5EF4-FFF2-40B4-BE49-F238E27FC236}">
                <a16:creationId xmlns:a16="http://schemas.microsoft.com/office/drawing/2014/main" id="{A5F875A7-F3A4-F147-8C5B-8DD6E65F3995}"/>
              </a:ext>
            </a:extLst>
          </p:cNvPr>
          <p:cNvSpPr txBox="1"/>
          <p:nvPr/>
        </p:nvSpPr>
        <p:spPr>
          <a:xfrm>
            <a:off x="10684151" y="3592579"/>
            <a:ext cx="1374059" cy="923330"/>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Atokatha</a:t>
            </a: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Ashmond</a:t>
            </a: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Brew</a:t>
            </a:r>
          </a:p>
        </p:txBody>
      </p:sp>
      <p:sp>
        <p:nvSpPr>
          <p:cNvPr id="76" name="TextBox 75">
            <a:extLst>
              <a:ext uri="{FF2B5EF4-FFF2-40B4-BE49-F238E27FC236}">
                <a16:creationId xmlns:a16="http://schemas.microsoft.com/office/drawing/2014/main" id="{057DEABC-E615-F743-B513-1F67620A1C76}"/>
              </a:ext>
            </a:extLst>
          </p:cNvPr>
          <p:cNvSpPr txBox="1"/>
          <p:nvPr/>
        </p:nvSpPr>
        <p:spPr>
          <a:xfrm>
            <a:off x="6129289" y="3741432"/>
            <a:ext cx="2466059" cy="646331"/>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Lisa</a:t>
            </a: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Brown Alexander</a:t>
            </a:r>
          </a:p>
        </p:txBody>
      </p:sp>
      <p:sp>
        <p:nvSpPr>
          <p:cNvPr id="78" name="Title 1">
            <a:extLst>
              <a:ext uri="{FF2B5EF4-FFF2-40B4-BE49-F238E27FC236}">
                <a16:creationId xmlns:a16="http://schemas.microsoft.com/office/drawing/2014/main" id="{F75DB1FE-639F-8A4F-A9B0-2F7C66AAC7E1}"/>
              </a:ext>
            </a:extLst>
          </p:cNvPr>
          <p:cNvSpPr txBox="1">
            <a:spLocks/>
          </p:cNvSpPr>
          <p:nvPr/>
        </p:nvSpPr>
        <p:spPr>
          <a:xfrm>
            <a:off x="5729040" y="5676884"/>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br>
            <a: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86" name="Title 1">
            <a:extLst>
              <a:ext uri="{FF2B5EF4-FFF2-40B4-BE49-F238E27FC236}">
                <a16:creationId xmlns:a16="http://schemas.microsoft.com/office/drawing/2014/main" id="{0A77A555-CC57-1342-8E8C-BB29ABE0489B}"/>
              </a:ext>
            </a:extLst>
          </p:cNvPr>
          <p:cNvSpPr txBox="1">
            <a:spLocks/>
          </p:cNvSpPr>
          <p:nvPr/>
        </p:nvSpPr>
        <p:spPr>
          <a:xfrm>
            <a:off x="7680505" y="5691028"/>
            <a:ext cx="94963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t>
            </a:r>
          </a:p>
        </p:txBody>
      </p:sp>
      <p:sp>
        <p:nvSpPr>
          <p:cNvPr id="21" name="Title 1">
            <a:extLst>
              <a:ext uri="{FF2B5EF4-FFF2-40B4-BE49-F238E27FC236}">
                <a16:creationId xmlns:a16="http://schemas.microsoft.com/office/drawing/2014/main" id="{5F2649F5-86F5-C849-942E-931D81181DCB}"/>
              </a:ext>
            </a:extLst>
          </p:cNvPr>
          <p:cNvSpPr txBox="1">
            <a:spLocks/>
          </p:cNvSpPr>
          <p:nvPr/>
        </p:nvSpPr>
        <p:spPr>
          <a:xfrm>
            <a:off x="8155324" y="5705172"/>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Your Logo</a:t>
            </a:r>
          </a:p>
        </p:txBody>
      </p:sp>
      <p:sp>
        <p:nvSpPr>
          <p:cNvPr id="3" name="TextBox 2">
            <a:extLst>
              <a:ext uri="{FF2B5EF4-FFF2-40B4-BE49-F238E27FC236}">
                <a16:creationId xmlns:a16="http://schemas.microsoft.com/office/drawing/2014/main" id="{A14C57DD-6E1F-C140-AFDE-811C6374BBDC}"/>
              </a:ext>
            </a:extLst>
          </p:cNvPr>
          <p:cNvSpPr txBox="1"/>
          <p:nvPr/>
        </p:nvSpPr>
        <p:spPr>
          <a:xfrm>
            <a:off x="311065" y="0"/>
            <a:ext cx="5076183" cy="369332"/>
          </a:xfrm>
          <a:prstGeom prst="rect">
            <a:avLst/>
          </a:prstGeom>
          <a:noFill/>
        </p:spPr>
        <p:txBody>
          <a:bodyPr wrap="square" rtlCol="0">
            <a:spAutoFit/>
          </a:bodyPr>
          <a:lstStyle/>
          <a:p>
            <a:r>
              <a:rPr lang="en-US" dirty="0">
                <a:highlight>
                  <a:srgbClr val="FFFF00"/>
                </a:highlight>
              </a:rPr>
              <a:t>Example of Response Team </a:t>
            </a:r>
          </a:p>
        </p:txBody>
      </p:sp>
    </p:spTree>
    <p:extLst>
      <p:ext uri="{BB962C8B-B14F-4D97-AF65-F5344CB8AC3E}">
        <p14:creationId xmlns:p14="http://schemas.microsoft.com/office/powerpoint/2010/main" val="166477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7A0A-A6CF-4F8A-8D27-B9845D98D41A}"/>
              </a:ext>
            </a:extLst>
          </p:cNvPr>
          <p:cNvSpPr>
            <a:spLocks noGrp="1"/>
          </p:cNvSpPr>
          <p:nvPr>
            <p:ph type="title"/>
          </p:nvPr>
        </p:nvSpPr>
        <p:spPr>
          <a:xfrm>
            <a:off x="838200" y="365125"/>
            <a:ext cx="4981734" cy="1212315"/>
          </a:xfrm>
        </p:spPr>
        <p:txBody>
          <a:bodyPr anchor="b">
            <a:noAutofit/>
          </a:bodyPr>
          <a:lstStyle/>
          <a:p>
            <a:r>
              <a:rPr lang="en-US" sz="3200" dirty="0">
                <a:highlight>
                  <a:srgbClr val="FF0000"/>
                </a:highlight>
                <a:latin typeface="Lato" panose="020F0502020204030203" pitchFamily="34" charset="0"/>
                <a:ea typeface="Lato" panose="020F0502020204030203" pitchFamily="34" charset="0"/>
                <a:cs typeface="Lato" panose="020F0502020204030203" pitchFamily="34" charset="0"/>
              </a:rPr>
              <a:t>Sample</a:t>
            </a:r>
            <a:br>
              <a:rPr lang="en-US" sz="3200" dirty="0">
                <a:latin typeface="Lato" panose="020F0502020204030203" pitchFamily="34" charset="0"/>
                <a:ea typeface="Lato" panose="020F0502020204030203" pitchFamily="34" charset="0"/>
                <a:cs typeface="Lato" panose="020F0502020204030203" pitchFamily="34" charset="0"/>
              </a:rPr>
            </a:br>
            <a:r>
              <a:rPr lang="en-US" sz="3200" dirty="0">
                <a:latin typeface="Lato" panose="020F0502020204030203" pitchFamily="34" charset="0"/>
                <a:ea typeface="Lato" panose="020F0502020204030203" pitchFamily="34" charset="0"/>
                <a:cs typeface="Lato" panose="020F0502020204030203" pitchFamily="34" charset="0"/>
              </a:rPr>
              <a:t>5 Important </a:t>
            </a:r>
            <a:br>
              <a:rPr lang="en-US" sz="3200" dirty="0">
                <a:latin typeface="Lato" panose="020F0502020204030203" pitchFamily="34" charset="0"/>
                <a:ea typeface="Lato" panose="020F0502020204030203" pitchFamily="34" charset="0"/>
                <a:cs typeface="Lato" panose="020F0502020204030203" pitchFamily="34" charset="0"/>
              </a:rPr>
            </a:br>
            <a:r>
              <a:rPr lang="en-US" sz="3200" dirty="0">
                <a:latin typeface="Lato" panose="020F0502020204030203" pitchFamily="34" charset="0"/>
                <a:ea typeface="Lato" panose="020F0502020204030203" pitchFamily="34" charset="0"/>
                <a:cs typeface="Lato" panose="020F0502020204030203" pitchFamily="34" charset="0"/>
              </a:rPr>
              <a:t>Prevention Tips</a:t>
            </a:r>
          </a:p>
        </p:txBody>
      </p:sp>
      <p:cxnSp>
        <p:nvCxnSpPr>
          <p:cNvPr id="104" name="Straight Connector 103">
            <a:extLst>
              <a:ext uri="{FF2B5EF4-FFF2-40B4-BE49-F238E27FC236}">
                <a16:creationId xmlns:a16="http://schemas.microsoft.com/office/drawing/2014/main" id="{1A1687A6-FCCD-49CB-99E4-129D90A6A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23575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CA0B8F-6006-466D-AE6D-E7DDBF559394}"/>
              </a:ext>
            </a:extLst>
          </p:cNvPr>
          <p:cNvSpPr>
            <a:spLocks noGrp="1"/>
          </p:cNvSpPr>
          <p:nvPr>
            <p:ph idx="1"/>
          </p:nvPr>
        </p:nvSpPr>
        <p:spPr>
          <a:xfrm>
            <a:off x="838200" y="1863969"/>
            <a:ext cx="4981734" cy="4312994"/>
          </a:xfrm>
        </p:spPr>
        <p:txBody>
          <a:bodyPr>
            <a:normAutofit lnSpcReduction="10000"/>
          </a:bodyPr>
          <a:lstStyle/>
          <a:p>
            <a:pPr marL="514350" indent="-514350">
              <a:buClr>
                <a:srgbClr val="23575B"/>
              </a:buClr>
              <a:buFont typeface="+mj-lt"/>
              <a:buAutoNum type="arabicPeriod"/>
            </a:pPr>
            <a:r>
              <a:rPr lang="en-US" sz="1700" dirty="0">
                <a:latin typeface="Lato" panose="020F0502020204030203" pitchFamily="34" charset="0"/>
                <a:ea typeface="Lato" panose="020F0502020204030203" pitchFamily="34" charset="0"/>
                <a:cs typeface="Lato" panose="020F0502020204030203" pitchFamily="34" charset="0"/>
              </a:rPr>
              <a:t>If you’re sick, stay home.</a:t>
            </a:r>
          </a:p>
          <a:p>
            <a:pPr marL="514350" indent="-514350">
              <a:buClr>
                <a:srgbClr val="23575B"/>
              </a:buClr>
              <a:buFont typeface="+mj-lt"/>
              <a:buAutoNum type="arabicPeriod"/>
            </a:pPr>
            <a:r>
              <a:rPr lang="en-US" sz="1700" dirty="0">
                <a:latin typeface="Lato" panose="020F0502020204030203" pitchFamily="34" charset="0"/>
                <a:ea typeface="Lato" panose="020F0502020204030203" pitchFamily="34" charset="0"/>
                <a:cs typeface="Lato" panose="020F0502020204030203" pitchFamily="34" charset="0"/>
              </a:rPr>
              <a:t>Self-quarantine for at least 14 days if you think you have been exposed.</a:t>
            </a:r>
          </a:p>
          <a:p>
            <a:pPr marL="514350" indent="-514350">
              <a:buClr>
                <a:srgbClr val="23575B"/>
              </a:buClr>
              <a:buFont typeface="+mj-lt"/>
              <a:buAutoNum type="arabicPeriod"/>
            </a:pPr>
            <a:r>
              <a:rPr lang="en-US" sz="1700" dirty="0">
                <a:latin typeface="Lato" panose="020F0502020204030203" pitchFamily="34" charset="0"/>
                <a:ea typeface="Lato" panose="020F0502020204030203" pitchFamily="34" charset="0"/>
                <a:cs typeface="Lato" panose="020F0502020204030203" pitchFamily="34" charset="0"/>
              </a:rPr>
              <a:t>Regularly practice good hand hygiene and cough &amp; sneeze etiquette. Routinely wipe down surfaces in your work area (both at </a:t>
            </a:r>
            <a:r>
              <a:rPr lang="en-US" sz="1700" dirty="0">
                <a:highlight>
                  <a:srgbClr val="FF0000"/>
                </a:highlight>
                <a:latin typeface="Lato" panose="020F0502020204030203" pitchFamily="34" charset="0"/>
                <a:ea typeface="Lato" panose="020F0502020204030203" pitchFamily="34" charset="0"/>
                <a:cs typeface="Lato" panose="020F0502020204030203" pitchFamily="34" charset="0"/>
              </a:rPr>
              <a:t>ADD ORG NAME </a:t>
            </a:r>
            <a:r>
              <a:rPr lang="en-US" sz="1700" dirty="0">
                <a:latin typeface="Lato" panose="020F0502020204030203" pitchFamily="34" charset="0"/>
                <a:ea typeface="Lato" panose="020F0502020204030203" pitchFamily="34" charset="0"/>
                <a:cs typeface="Lato" panose="020F0502020204030203" pitchFamily="34" charset="0"/>
              </a:rPr>
              <a:t>and your clients, if applicable).</a:t>
            </a:r>
          </a:p>
          <a:p>
            <a:pPr marL="514350" indent="-514350">
              <a:buClr>
                <a:srgbClr val="23575B"/>
              </a:buClr>
              <a:buFont typeface="+mj-lt"/>
              <a:buAutoNum type="arabicPeriod"/>
            </a:pPr>
            <a:r>
              <a:rPr lang="en-US" sz="1700" dirty="0">
                <a:latin typeface="Lato" panose="020F0502020204030203" pitchFamily="34" charset="0"/>
                <a:ea typeface="Lato" panose="020F0502020204030203" pitchFamily="34" charset="0"/>
                <a:cs typeface="Lato" panose="020F0502020204030203" pitchFamily="34" charset="0"/>
              </a:rPr>
              <a:t>Notify your Practice Leader if you plan to travel to any of the affected countries in the next 30 days.</a:t>
            </a:r>
          </a:p>
          <a:p>
            <a:pPr marL="514350" indent="-514350">
              <a:buClr>
                <a:srgbClr val="23575B"/>
              </a:buClr>
              <a:buFont typeface="+mj-lt"/>
              <a:buAutoNum type="arabicPeriod"/>
            </a:pPr>
            <a:r>
              <a:rPr lang="en-US" sz="1700" dirty="0">
                <a:latin typeface="Lato" panose="020F0502020204030203" pitchFamily="34" charset="0"/>
                <a:ea typeface="Lato" panose="020F0502020204030203" pitchFamily="34" charset="0"/>
                <a:cs typeface="Lato" panose="020F0502020204030203" pitchFamily="34" charset="0"/>
              </a:rPr>
              <a:t>Notify your Practice Leader or someone from our COVID-19 Response Team if you think you’ve been exposed to anyone who is infected, or if anyone at one of your on-site clients has been exposed.</a:t>
            </a:r>
          </a:p>
        </p:txBody>
      </p:sp>
      <p:sp>
        <p:nvSpPr>
          <p:cNvPr id="106" name="Rectangle 105">
            <a:extLst>
              <a:ext uri="{FF2B5EF4-FFF2-40B4-BE49-F238E27FC236}">
                <a16:creationId xmlns:a16="http://schemas.microsoft.com/office/drawing/2014/main" id="{5FD1953D-C7CA-46CA-93DC-1DBF145A0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23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64A263C-0EE8-4268-A7EB-106E31732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creenshot of a social media post&#10;&#10;Description automatically generated">
            <a:extLst>
              <a:ext uri="{FF2B5EF4-FFF2-40B4-BE49-F238E27FC236}">
                <a16:creationId xmlns:a16="http://schemas.microsoft.com/office/drawing/2014/main" id="{CF05D3F3-C1F3-EB44-9AD9-06CF45A3E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809" y="643392"/>
            <a:ext cx="1945430" cy="2543046"/>
          </a:xfrm>
          <a:prstGeom prst="rect">
            <a:avLst/>
          </a:prstGeom>
        </p:spPr>
      </p:pic>
      <p:sp>
        <p:nvSpPr>
          <p:cNvPr id="110" name="Rectangle 109">
            <a:extLst>
              <a:ext uri="{FF2B5EF4-FFF2-40B4-BE49-F238E27FC236}">
                <a16:creationId xmlns:a16="http://schemas.microsoft.com/office/drawing/2014/main" id="{32E10D38-0BE1-487A-9249-977AFA4BE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4"/>
            <a:ext cx="2212848" cy="286730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7CC673C-4A24-4FEB-B0A6-4836B4BAE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3511487"/>
            <a:ext cx="2783884" cy="2855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social media post&#10;&#10;Description automatically generated">
            <a:extLst>
              <a:ext uri="{FF2B5EF4-FFF2-40B4-BE49-F238E27FC236}">
                <a16:creationId xmlns:a16="http://schemas.microsoft.com/office/drawing/2014/main" id="{194A0FA9-F09B-3241-A5D7-C7D995ABB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741" y="3613342"/>
            <a:ext cx="2370237" cy="2711820"/>
          </a:xfrm>
          <a:prstGeom prst="rect">
            <a:avLst/>
          </a:prstGeom>
        </p:spPr>
      </p:pic>
      <p:sp>
        <p:nvSpPr>
          <p:cNvPr id="114" name="Rectangle 113">
            <a:extLst>
              <a:ext uri="{FF2B5EF4-FFF2-40B4-BE49-F238E27FC236}">
                <a16:creationId xmlns:a16="http://schemas.microsoft.com/office/drawing/2014/main" id="{5901E780-018A-4FDE-88D0-70A8CA27F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1051" y="3509435"/>
            <a:ext cx="2212848" cy="2857076"/>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E89B44E-CEA3-1C45-A6EF-67F7E85D6768}"/>
              </a:ext>
            </a:extLst>
          </p:cNvPr>
          <p:cNvSpPr txBox="1"/>
          <p:nvPr/>
        </p:nvSpPr>
        <p:spPr>
          <a:xfrm>
            <a:off x="9421551" y="740584"/>
            <a:ext cx="1529177" cy="2246769"/>
          </a:xfrm>
          <a:prstGeom prst="rect">
            <a:avLst/>
          </a:prstGeom>
          <a:noFill/>
        </p:spPr>
        <p:txBody>
          <a:bodyPr wrap="square" rtlCol="0">
            <a:spAutoFit/>
          </a:bodyPr>
          <a:lstStyle/>
          <a:p>
            <a:pPr>
              <a:spcAft>
                <a:spcPts val="600"/>
              </a:spcAft>
            </a:pP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Keep your safety top of mind!</a:t>
            </a:r>
          </a:p>
        </p:txBody>
      </p:sp>
      <p:sp>
        <p:nvSpPr>
          <p:cNvPr id="58" name="TextBox 57">
            <a:extLst>
              <a:ext uri="{FF2B5EF4-FFF2-40B4-BE49-F238E27FC236}">
                <a16:creationId xmlns:a16="http://schemas.microsoft.com/office/drawing/2014/main" id="{F0EE7ABA-808C-2346-88DB-0385160CC3CB}"/>
              </a:ext>
            </a:extLst>
          </p:cNvPr>
          <p:cNvSpPr txBox="1"/>
          <p:nvPr/>
        </p:nvSpPr>
        <p:spPr>
          <a:xfrm>
            <a:off x="6659809" y="3674407"/>
            <a:ext cx="2104090" cy="2677656"/>
          </a:xfrm>
          <a:prstGeom prst="rect">
            <a:avLst/>
          </a:prstGeom>
          <a:noFill/>
        </p:spPr>
        <p:txBody>
          <a:bodyPr wrap="square" rtlCol="0">
            <a:spAutoFit/>
          </a:bodyPr>
          <a:lstStyle/>
          <a:p>
            <a:pPr>
              <a:spcAft>
                <a:spcPts val="600"/>
              </a:spcAft>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Download tools from </a:t>
            </a:r>
            <a:b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our new Coronavirus Digital Information Portal</a:t>
            </a:r>
          </a:p>
        </p:txBody>
      </p:sp>
      <p:sp>
        <p:nvSpPr>
          <p:cNvPr id="60" name="TextBox 59">
            <a:extLst>
              <a:ext uri="{FF2B5EF4-FFF2-40B4-BE49-F238E27FC236}">
                <a16:creationId xmlns:a16="http://schemas.microsoft.com/office/drawing/2014/main" id="{73DB7E27-9923-DC40-BC51-41B8F3925F80}"/>
              </a:ext>
            </a:extLst>
          </p:cNvPr>
          <p:cNvSpPr txBox="1"/>
          <p:nvPr/>
        </p:nvSpPr>
        <p:spPr>
          <a:xfrm>
            <a:off x="1008782" y="6176963"/>
            <a:ext cx="4453092" cy="400110"/>
          </a:xfrm>
          <a:prstGeom prst="rect">
            <a:avLst/>
          </a:prstGeom>
          <a:noFill/>
        </p:spPr>
        <p:txBody>
          <a:bodyPr wrap="square" rtlCol="0">
            <a:spAutoFit/>
          </a:bodyPr>
          <a:lstStyle/>
          <a:p>
            <a:pPr>
              <a:spcAft>
                <a:spcPts val="600"/>
              </a:spcAft>
            </a:pPr>
            <a:r>
              <a:rPr lang="en-US" sz="2000" b="1" dirty="0">
                <a:latin typeface="Lato" panose="020F0502020204030203" pitchFamily="34" charset="0"/>
                <a:ea typeface="Lato" panose="020F0502020204030203" pitchFamily="34" charset="0"/>
                <a:cs typeface="Lato" panose="020F0502020204030203" pitchFamily="34" charset="0"/>
              </a:rPr>
              <a:t>Nonprofithr.com/covid19</a:t>
            </a:r>
          </a:p>
        </p:txBody>
      </p:sp>
      <p:sp>
        <p:nvSpPr>
          <p:cNvPr id="16" name="Rectangle 15">
            <a:extLst>
              <a:ext uri="{FF2B5EF4-FFF2-40B4-BE49-F238E27FC236}">
                <a16:creationId xmlns:a16="http://schemas.microsoft.com/office/drawing/2014/main" id="{A066B720-2D16-2E4C-9C5D-C6A323A7AC22}"/>
              </a:ext>
            </a:extLst>
          </p:cNvPr>
          <p:cNvSpPr/>
          <p:nvPr/>
        </p:nvSpPr>
        <p:spPr>
          <a:xfrm>
            <a:off x="-24201" y="-128587"/>
            <a:ext cx="347183" cy="698658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82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9B5729-5F51-4BC3-B070-2952AEDC20E1}"/>
              </a:ext>
            </a:extLst>
          </p:cNvPr>
          <p:cNvSpPr>
            <a:spLocks noGrp="1"/>
          </p:cNvSpPr>
          <p:nvPr>
            <p:ph type="title"/>
          </p:nvPr>
        </p:nvSpPr>
        <p:spPr>
          <a:xfrm>
            <a:off x="371093" y="664080"/>
            <a:ext cx="5529644" cy="1369313"/>
          </a:xfrm>
        </p:spPr>
        <p:txBody>
          <a:bodyPr anchor="b">
            <a:normAutofit/>
          </a:bodyPr>
          <a:lstStyle/>
          <a:p>
            <a:r>
              <a:rPr lang="en-US" sz="3600" b="1" dirty="0"/>
              <a:t>Office(s) Precautionary Measures Being Taken</a:t>
            </a:r>
          </a:p>
        </p:txBody>
      </p:sp>
      <p:sp>
        <p:nvSpPr>
          <p:cNvPr id="66" name="Rectangle 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5D2AA9-845E-4EA0-AF20-FFDCA0724FDD}"/>
              </a:ext>
            </a:extLst>
          </p:cNvPr>
          <p:cNvSpPr>
            <a:spLocks noGrp="1"/>
          </p:cNvSpPr>
          <p:nvPr>
            <p:ph idx="1"/>
          </p:nvPr>
        </p:nvSpPr>
        <p:spPr>
          <a:xfrm>
            <a:off x="371092" y="2598234"/>
            <a:ext cx="8277149" cy="3752386"/>
          </a:xfrm>
        </p:spPr>
        <p:txBody>
          <a:bodyPr anchor="t">
            <a:noAutofit/>
          </a:bodyPr>
          <a:lstStyle/>
          <a:p>
            <a:pPr marL="514350" indent="-514350">
              <a:buFont typeface="+mj-lt"/>
              <a:buAutoNum type="arabicPeriod"/>
            </a:pPr>
            <a:r>
              <a:rPr lang="en-US" sz="1800" dirty="0"/>
              <a:t>We have purchased additional supplies of anti-bacterial soaps, hand-sanitizer, tissues, cleaning wipes.</a:t>
            </a:r>
          </a:p>
          <a:p>
            <a:pPr marL="514350" indent="-514350">
              <a:buFont typeface="+mj-lt"/>
              <a:buAutoNum type="arabicPeriod"/>
            </a:pPr>
            <a:r>
              <a:rPr lang="en-US" sz="1800" dirty="0"/>
              <a:t>Building Management has been contacted regarding cleaning protocols.</a:t>
            </a:r>
          </a:p>
          <a:p>
            <a:pPr marL="514350" indent="-514350">
              <a:buFont typeface="+mj-lt"/>
              <a:buAutoNum type="arabicPeriod"/>
            </a:pPr>
            <a:r>
              <a:rPr lang="en-US" sz="1800" b="1" dirty="0">
                <a:solidFill>
                  <a:schemeClr val="accent2"/>
                </a:solidFill>
              </a:rPr>
              <a:t>Emergency staff contacts must be provided or updated/verified in </a:t>
            </a:r>
            <a:r>
              <a:rPr lang="en-US" sz="1800" b="1" dirty="0">
                <a:solidFill>
                  <a:schemeClr val="accent2"/>
                </a:solidFill>
                <a:highlight>
                  <a:srgbClr val="FF0000"/>
                </a:highlight>
              </a:rPr>
              <a:t>ADD SYSTEM NAME </a:t>
            </a:r>
            <a:r>
              <a:rPr lang="en-US" sz="1800" b="1" dirty="0">
                <a:solidFill>
                  <a:schemeClr val="accent2"/>
                </a:solidFill>
              </a:rPr>
              <a:t>by ALL STAFF no later than close of business </a:t>
            </a:r>
            <a:r>
              <a:rPr lang="en-US" sz="1800" b="1" dirty="0">
                <a:solidFill>
                  <a:schemeClr val="accent2"/>
                </a:solidFill>
                <a:highlight>
                  <a:srgbClr val="FF0000"/>
                </a:highlight>
              </a:rPr>
              <a:t>ADD DATE</a:t>
            </a:r>
            <a:r>
              <a:rPr lang="en-US" sz="1800" b="1" dirty="0">
                <a:solidFill>
                  <a:schemeClr val="accent2"/>
                </a:solidFill>
              </a:rPr>
              <a:t>.</a:t>
            </a:r>
          </a:p>
          <a:p>
            <a:pPr marL="514350" indent="-514350">
              <a:buFont typeface="+mj-lt"/>
              <a:buAutoNum type="arabicPeriod"/>
            </a:pPr>
            <a:r>
              <a:rPr lang="en-US" sz="1800" dirty="0"/>
              <a:t>Our staff directory is being updated and will be distributed no later than </a:t>
            </a:r>
            <a:r>
              <a:rPr lang="en-US" sz="1800" dirty="0">
                <a:solidFill>
                  <a:schemeClr val="accent2"/>
                </a:solidFill>
                <a:highlight>
                  <a:srgbClr val="FF0000"/>
                </a:highlight>
              </a:rPr>
              <a:t>ADD DATE</a:t>
            </a:r>
            <a:r>
              <a:rPr lang="en-US" sz="1800" dirty="0"/>
              <a:t>.</a:t>
            </a:r>
          </a:p>
          <a:p>
            <a:pPr marL="514350" indent="-514350">
              <a:buFont typeface="+mj-lt"/>
              <a:buAutoNum type="arabicPeriod"/>
            </a:pPr>
            <a:r>
              <a:rPr lang="en-US" sz="1800" dirty="0"/>
              <a:t>Clients not on </a:t>
            </a:r>
            <a:r>
              <a:rPr lang="en-US" sz="1800" dirty="0">
                <a:highlight>
                  <a:srgbClr val="FF0000"/>
                </a:highlight>
              </a:rPr>
              <a:t>ADD e-Payment feature </a:t>
            </a:r>
            <a:r>
              <a:rPr lang="en-US" sz="1800" dirty="0"/>
              <a:t>pay are being asked to consider doing so.</a:t>
            </a:r>
          </a:p>
          <a:p>
            <a:pPr marL="514350" indent="-514350">
              <a:buFont typeface="+mj-lt"/>
              <a:buAutoNum type="arabicPeriod"/>
            </a:pPr>
            <a:r>
              <a:rPr lang="en-US" sz="1800" dirty="0">
                <a:highlight>
                  <a:srgbClr val="FF0000"/>
                </a:highlight>
              </a:rPr>
              <a:t>NAMES OF OFFICIAL MEDIA TEAM </a:t>
            </a:r>
            <a:r>
              <a:rPr lang="en-US" sz="1800" dirty="0"/>
              <a:t>will serve as the firm’s official spokespersons for all matters related to this situation.</a:t>
            </a:r>
          </a:p>
          <a:p>
            <a:pPr marL="0" indent="0">
              <a:buNone/>
            </a:pPr>
            <a:endParaRPr lang="en-US" sz="1800" dirty="0"/>
          </a:p>
          <a:p>
            <a:pPr marL="514350" indent="-514350">
              <a:buFont typeface="+mj-lt"/>
              <a:buAutoNum type="arabicPeriod"/>
            </a:pPr>
            <a:endParaRPr lang="en-US" sz="1800" dirty="0"/>
          </a:p>
        </p:txBody>
      </p:sp>
      <p:sp>
        <p:nvSpPr>
          <p:cNvPr id="84" name="Title 1">
            <a:extLst>
              <a:ext uri="{FF2B5EF4-FFF2-40B4-BE49-F238E27FC236}">
                <a16:creationId xmlns:a16="http://schemas.microsoft.com/office/drawing/2014/main" id="{574CD3C3-B633-9D4D-A197-55EBD871D0F4}"/>
              </a:ext>
            </a:extLst>
          </p:cNvPr>
          <p:cNvSpPr txBox="1">
            <a:spLocks/>
          </p:cNvSpPr>
          <p:nvPr/>
        </p:nvSpPr>
        <p:spPr>
          <a:xfrm>
            <a:off x="9845368" y="165539"/>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86" name="Title 1">
            <a:extLst>
              <a:ext uri="{FF2B5EF4-FFF2-40B4-BE49-F238E27FC236}">
                <a16:creationId xmlns:a16="http://schemas.microsoft.com/office/drawing/2014/main" id="{4A1326BC-47D0-E942-8D10-FAF6B4B9B749}"/>
              </a:ext>
            </a:extLst>
          </p:cNvPr>
          <p:cNvSpPr txBox="1">
            <a:spLocks/>
          </p:cNvSpPr>
          <p:nvPr/>
        </p:nvSpPr>
        <p:spPr>
          <a:xfrm>
            <a:off x="7889047" y="125229"/>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3" name="Title 1">
            <a:extLst>
              <a:ext uri="{FF2B5EF4-FFF2-40B4-BE49-F238E27FC236}">
                <a16:creationId xmlns:a16="http://schemas.microsoft.com/office/drawing/2014/main" id="{A357B242-2303-6642-89FD-D07F9FA4A9C6}"/>
              </a:ext>
            </a:extLst>
          </p:cNvPr>
          <p:cNvSpPr txBox="1">
            <a:spLocks/>
          </p:cNvSpPr>
          <p:nvPr/>
        </p:nvSpPr>
        <p:spPr>
          <a:xfrm>
            <a:off x="10088440" y="165539"/>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9679730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large building&#10;&#10;Description automatically generated">
            <a:extLst>
              <a:ext uri="{FF2B5EF4-FFF2-40B4-BE49-F238E27FC236}">
                <a16:creationId xmlns:a16="http://schemas.microsoft.com/office/drawing/2014/main" id="{CAB93881-A2D6-4C4C-ACF7-E9D866A95C57}"/>
              </a:ext>
            </a:extLst>
          </p:cNvPr>
          <p:cNvPicPr>
            <a:picLocks noChangeAspect="1"/>
          </p:cNvPicPr>
          <p:nvPr/>
        </p:nvPicPr>
        <p:blipFill rotWithShape="1">
          <a:blip r:embed="rId2">
            <a:extLst>
              <a:ext uri="{28A0092B-C50C-407E-A947-70E740481C1C}">
                <a14:useLocalDpi xmlns:a14="http://schemas.microsoft.com/office/drawing/2010/main" val="0"/>
              </a:ext>
            </a:extLst>
          </a:blip>
          <a:srcRect t="4116" r="1" b="1"/>
          <a:stretch/>
        </p:blipFill>
        <p:spPr>
          <a:xfrm>
            <a:off x="3522468" y="10"/>
            <a:ext cx="8669532" cy="6857990"/>
          </a:xfrm>
          <a:prstGeom prst="rect">
            <a:avLst/>
          </a:prstGeom>
        </p:spPr>
      </p:pic>
      <p:sp>
        <p:nvSpPr>
          <p:cNvPr id="65" name="Rectangle 5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9B5729-5F51-4BC3-B070-2952AEDC20E1}"/>
              </a:ext>
            </a:extLst>
          </p:cNvPr>
          <p:cNvSpPr>
            <a:spLocks noGrp="1"/>
          </p:cNvSpPr>
          <p:nvPr>
            <p:ph type="title"/>
          </p:nvPr>
        </p:nvSpPr>
        <p:spPr>
          <a:xfrm>
            <a:off x="699135" y="3072161"/>
            <a:ext cx="3991141" cy="1369313"/>
          </a:xfrm>
        </p:spPr>
        <p:txBody>
          <a:bodyPr anchor="b">
            <a:normAutofit fontScale="90000"/>
          </a:bodyPr>
          <a:lstStyle/>
          <a:p>
            <a:r>
              <a:rPr lang="en-US" sz="2800" b="1" dirty="0">
                <a:latin typeface="Lato" panose="020F0502020204030203" pitchFamily="34" charset="0"/>
                <a:ea typeface="Lato" panose="020F0502020204030203" pitchFamily="34" charset="0"/>
                <a:cs typeface="Lato" panose="020F0502020204030203" pitchFamily="34" charset="0"/>
              </a:rPr>
              <a:t>Responses are based on your utmost safety and the continuity of our operations</a:t>
            </a:r>
          </a:p>
        </p:txBody>
      </p:sp>
      <p:sp>
        <p:nvSpPr>
          <p:cNvPr id="66" name="Rectangle 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e 4">
            <a:extLst>
              <a:ext uri="{FF2B5EF4-FFF2-40B4-BE49-F238E27FC236}">
                <a16:creationId xmlns:a16="http://schemas.microsoft.com/office/drawing/2014/main" id="{40AA908C-41AC-9440-8861-C0927B7AA2DA}"/>
              </a:ext>
            </a:extLst>
          </p:cNvPr>
          <p:cNvGraphicFramePr>
            <a:graphicFrameLocks noGrp="1"/>
          </p:cNvGraphicFramePr>
          <p:nvPr>
            <p:ph idx="1"/>
            <p:extLst>
              <p:ext uri="{D42A27DB-BD31-4B8C-83A1-F6EECF244321}">
                <p14:modId xmlns:p14="http://schemas.microsoft.com/office/powerpoint/2010/main" val="3877918964"/>
              </p:ext>
            </p:extLst>
          </p:nvPr>
        </p:nvGraphicFramePr>
        <p:xfrm>
          <a:off x="5706948" y="207847"/>
          <a:ext cx="6056808" cy="6442305"/>
        </p:xfrm>
        <a:graphic>
          <a:graphicData uri="http://schemas.openxmlformats.org/drawingml/2006/table">
            <a:tbl>
              <a:tblPr firstRow="1" bandRow="1">
                <a:tableStyleId>{93296810-A885-4BE3-A3E7-6D5BEEA58F35}</a:tableStyleId>
              </a:tblPr>
              <a:tblGrid>
                <a:gridCol w="6056808">
                  <a:extLst>
                    <a:ext uri="{9D8B030D-6E8A-4147-A177-3AD203B41FA5}">
                      <a16:colId xmlns:a16="http://schemas.microsoft.com/office/drawing/2014/main" val="2573326819"/>
                    </a:ext>
                  </a:extLst>
                </a:gridCol>
              </a:tblGrid>
              <a:tr h="427785">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p>
                      <a:r>
                        <a:rPr lang="en-US" sz="2200" dirty="0">
                          <a:highlight>
                            <a:srgbClr val="FF0000"/>
                          </a:highlight>
                          <a:latin typeface="Lato" panose="020F0502020204030203" pitchFamily="34" charset="0"/>
                          <a:ea typeface="Lato" panose="020F0502020204030203" pitchFamily="34" charset="0"/>
                          <a:cs typeface="Lato" panose="020F0502020204030203" pitchFamily="34" charset="0"/>
                        </a:rPr>
                        <a:t>Sample</a:t>
                      </a:r>
                      <a:r>
                        <a:rPr lang="en-US" sz="2200" dirty="0">
                          <a:latin typeface="Lato" panose="020F0502020204030203" pitchFamily="34" charset="0"/>
                          <a:ea typeface="Lato" panose="020F0502020204030203" pitchFamily="34" charset="0"/>
                          <a:cs typeface="Lato" panose="020F0502020204030203" pitchFamily="34" charset="0"/>
                        </a:rPr>
                        <a:t> Scenario 1 - Full Shutdown</a:t>
                      </a:r>
                    </a:p>
                  </a:txBody>
                  <a:tcPr/>
                </a:tc>
                <a:extLst>
                  <a:ext uri="{0D108BD9-81ED-4DB2-BD59-A6C34878D82A}">
                    <a16:rowId xmlns:a16="http://schemas.microsoft.com/office/drawing/2014/main" val="1778892002"/>
                  </a:ext>
                </a:extLst>
              </a:tr>
              <a:tr h="748623">
                <a:tc>
                  <a:txBody>
                    <a:bodyPr/>
                    <a:lstStyle/>
                    <a:p>
                      <a:r>
                        <a:rPr lang="en-US" dirty="0">
                          <a:latin typeface="Lato" panose="020F0502020204030203" pitchFamily="34" charset="0"/>
                          <a:ea typeface="Lato" panose="020F0502020204030203" pitchFamily="34" charset="0"/>
                          <a:cs typeface="Lato" panose="020F0502020204030203" pitchFamily="34" charset="0"/>
                        </a:rPr>
                        <a:t>Spread of COVID-19 accelerates with multiple transmissions in the DMV region.</a:t>
                      </a:r>
                    </a:p>
                  </a:txBody>
                  <a:tcPr/>
                </a:tc>
                <a:extLst>
                  <a:ext uri="{0D108BD9-81ED-4DB2-BD59-A6C34878D82A}">
                    <a16:rowId xmlns:a16="http://schemas.microsoft.com/office/drawing/2014/main" val="2439027532"/>
                  </a:ext>
                </a:extLst>
              </a:tr>
              <a:tr h="740729">
                <a:tc>
                  <a:txBody>
                    <a:bodyPr/>
                    <a:lstStyle/>
                    <a:p>
                      <a:r>
                        <a:rPr lang="en-US" dirty="0">
                          <a:latin typeface="Lato" panose="020F0502020204030203" pitchFamily="34" charset="0"/>
                          <a:ea typeface="Lato" panose="020F0502020204030203" pitchFamily="34" charset="0"/>
                          <a:cs typeface="Lato" panose="020F0502020204030203" pitchFamily="34" charset="0"/>
                        </a:rPr>
                        <a:t>District Government declares a health emergency.</a:t>
                      </a:r>
                    </a:p>
                  </a:txBody>
                  <a:tcPr/>
                </a:tc>
                <a:extLst>
                  <a:ext uri="{0D108BD9-81ED-4DB2-BD59-A6C34878D82A}">
                    <a16:rowId xmlns:a16="http://schemas.microsoft.com/office/drawing/2014/main" val="272041501"/>
                  </a:ext>
                </a:extLst>
              </a:tr>
              <a:tr h="1069463">
                <a:tc>
                  <a:txBody>
                    <a:bodyPr/>
                    <a:lstStyle/>
                    <a:p>
                      <a:r>
                        <a:rPr lang="en-US" dirty="0">
                          <a:highlight>
                            <a:srgbClr val="FF0000"/>
                          </a:highlight>
                          <a:latin typeface="Lato" panose="020F0502020204030203" pitchFamily="34" charset="0"/>
                          <a:ea typeface="Lato" panose="020F0502020204030203" pitchFamily="34" charset="0"/>
                          <a:cs typeface="Lato" panose="020F0502020204030203" pitchFamily="34" charset="0"/>
                        </a:rPr>
                        <a:t>ORG NAME’s </a:t>
                      </a:r>
                      <a:r>
                        <a:rPr lang="en-US" dirty="0">
                          <a:latin typeface="Lato" panose="020F0502020204030203" pitchFamily="34" charset="0"/>
                          <a:ea typeface="Lato" panose="020F0502020204030203" pitchFamily="34" charset="0"/>
                          <a:cs typeface="Lato" panose="020F0502020204030203" pitchFamily="34" charset="0"/>
                        </a:rPr>
                        <a:t>office(s) close. Staff are notified by email, text, and calls from members of the </a:t>
                      </a:r>
                      <a:r>
                        <a:rPr lang="en-US" dirty="0">
                          <a:solidFill>
                            <a:schemeClr val="bg1"/>
                          </a:solidFill>
                          <a:latin typeface="Lato" panose="020F0502020204030203" pitchFamily="34" charset="0"/>
                          <a:ea typeface="Lato" panose="020F0502020204030203" pitchFamily="34" charset="0"/>
                          <a:cs typeface="Lato" panose="020F0502020204030203" pitchFamily="34" charset="0"/>
                        </a:rPr>
                        <a:t>COVID-19 Response Team. </a:t>
                      </a:r>
                    </a:p>
                  </a:txBody>
                  <a:tcPr/>
                </a:tc>
                <a:extLst>
                  <a:ext uri="{0D108BD9-81ED-4DB2-BD59-A6C34878D82A}">
                    <a16:rowId xmlns:a16="http://schemas.microsoft.com/office/drawing/2014/main" val="3288685759"/>
                  </a:ext>
                </a:extLst>
              </a:tr>
              <a:tr h="1058186">
                <a:tc>
                  <a:txBody>
                    <a:bodyPr/>
                    <a:lstStyle/>
                    <a:p>
                      <a:r>
                        <a:rPr lang="en-US" dirty="0">
                          <a:highlight>
                            <a:srgbClr val="FF0000"/>
                          </a:highlight>
                          <a:latin typeface="Lato" panose="020F0502020204030203" pitchFamily="34" charset="0"/>
                          <a:ea typeface="Lato" panose="020F0502020204030203" pitchFamily="34" charset="0"/>
                          <a:cs typeface="Lato" panose="020F0502020204030203" pitchFamily="34" charset="0"/>
                        </a:rPr>
                        <a:t>ORG NAME </a:t>
                      </a:r>
                      <a:r>
                        <a:rPr lang="en-US" dirty="0">
                          <a:latin typeface="Lato" panose="020F0502020204030203" pitchFamily="34" charset="0"/>
                          <a:ea typeface="Lato" panose="020F0502020204030203" pitchFamily="34" charset="0"/>
                          <a:cs typeface="Lato" panose="020F0502020204030203" pitchFamily="34" charset="0"/>
                        </a:rPr>
                        <a:t>shifts to fully virtual operations. Events are cancelled. All discretionary staff travel is cancelled until further notice.</a:t>
                      </a:r>
                    </a:p>
                  </a:txBody>
                  <a:tcPr/>
                </a:tc>
                <a:extLst>
                  <a:ext uri="{0D108BD9-81ED-4DB2-BD59-A6C34878D82A}">
                    <a16:rowId xmlns:a16="http://schemas.microsoft.com/office/drawing/2014/main" val="4144214157"/>
                  </a:ext>
                </a:extLst>
              </a:tr>
              <a:tr h="1375641">
                <a:tc>
                  <a:txBody>
                    <a:bodyPr/>
                    <a:lstStyle/>
                    <a:p>
                      <a:r>
                        <a:rPr lang="en-US" dirty="0">
                          <a:latin typeface="Lato" panose="020F0502020204030203" pitchFamily="34" charset="0"/>
                          <a:ea typeface="Lato" panose="020F0502020204030203" pitchFamily="34" charset="0"/>
                          <a:cs typeface="Lato" panose="020F0502020204030203" pitchFamily="34" charset="0"/>
                        </a:rPr>
                        <a:t>All active clients are notified in writing of our decision to operate virtually. Our website is updated, and digital community is notified via email.</a:t>
                      </a:r>
                    </a:p>
                  </a:txBody>
                  <a:tcPr/>
                </a:tc>
                <a:extLst>
                  <a:ext uri="{0D108BD9-81ED-4DB2-BD59-A6C34878D82A}">
                    <a16:rowId xmlns:a16="http://schemas.microsoft.com/office/drawing/2014/main" val="2151515654"/>
                  </a:ext>
                </a:extLst>
              </a:tr>
              <a:tr h="748623">
                <a:tc>
                  <a:txBody>
                    <a:bodyPr/>
                    <a:lstStyle/>
                    <a:p>
                      <a:r>
                        <a:rPr lang="en-US" dirty="0">
                          <a:latin typeface="Lato" panose="020F0502020204030203" pitchFamily="34" charset="0"/>
                          <a:ea typeface="Lato" panose="020F0502020204030203" pitchFamily="34" charset="0"/>
                          <a:cs typeface="Lato" panose="020F0502020204030203" pitchFamily="34" charset="0"/>
                        </a:rPr>
                        <a:t>Weekly (or more frequent) staff updates from </a:t>
                      </a:r>
                      <a:r>
                        <a:rPr lang="en-US" dirty="0">
                          <a:highlight>
                            <a:srgbClr val="FF0000"/>
                          </a:highlight>
                          <a:latin typeface="Lato" panose="020F0502020204030203" pitchFamily="34" charset="0"/>
                          <a:ea typeface="Lato" panose="020F0502020204030203" pitchFamily="34" charset="0"/>
                          <a:cs typeface="Lato" panose="020F0502020204030203" pitchFamily="34" charset="0"/>
                        </a:rPr>
                        <a:t>ORG NAME </a:t>
                      </a:r>
                      <a:r>
                        <a:rPr lang="en-US" dirty="0">
                          <a:latin typeface="Lato" panose="020F0502020204030203" pitchFamily="34" charset="0"/>
                          <a:ea typeface="Lato" panose="020F0502020204030203" pitchFamily="34" charset="0"/>
                          <a:cs typeface="Lato" panose="020F0502020204030203" pitchFamily="34" charset="0"/>
                        </a:rPr>
                        <a:t>continue via email, text and phone.</a:t>
                      </a:r>
                    </a:p>
                  </a:txBody>
                  <a:tcPr/>
                </a:tc>
                <a:extLst>
                  <a:ext uri="{0D108BD9-81ED-4DB2-BD59-A6C34878D82A}">
                    <a16:rowId xmlns:a16="http://schemas.microsoft.com/office/drawing/2014/main" val="952605425"/>
                  </a:ext>
                </a:extLst>
              </a:tr>
            </a:tbl>
          </a:graphicData>
        </a:graphic>
      </p:graphicFrame>
      <p:sp>
        <p:nvSpPr>
          <p:cNvPr id="12" name="Title 1">
            <a:extLst>
              <a:ext uri="{FF2B5EF4-FFF2-40B4-BE49-F238E27FC236}">
                <a16:creationId xmlns:a16="http://schemas.microsoft.com/office/drawing/2014/main" id="{8C4A549B-3CEF-854A-96E7-5B900BCC75EC}"/>
              </a:ext>
            </a:extLst>
          </p:cNvPr>
          <p:cNvSpPr txBox="1">
            <a:spLocks/>
          </p:cNvSpPr>
          <p:nvPr/>
        </p:nvSpPr>
        <p:spPr>
          <a:xfrm>
            <a:off x="631078" y="1020184"/>
            <a:ext cx="4376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Lato" panose="020F0502020204030203" pitchFamily="34" charset="0"/>
                <a:ea typeface="Lato" panose="020F0502020204030203" pitchFamily="34" charset="0"/>
                <a:cs typeface="Lato" panose="020F0502020204030203" pitchFamily="34" charset="0"/>
              </a:rPr>
              <a:t>Our Planned Response</a:t>
            </a:r>
          </a:p>
        </p:txBody>
      </p:sp>
      <p:sp>
        <p:nvSpPr>
          <p:cNvPr id="16" name="Title 1">
            <a:extLst>
              <a:ext uri="{FF2B5EF4-FFF2-40B4-BE49-F238E27FC236}">
                <a16:creationId xmlns:a16="http://schemas.microsoft.com/office/drawing/2014/main" id="{EFE12AB0-98CF-8044-9D95-68231D3B320E}"/>
              </a:ext>
            </a:extLst>
          </p:cNvPr>
          <p:cNvSpPr txBox="1">
            <a:spLocks/>
          </p:cNvSpPr>
          <p:nvPr/>
        </p:nvSpPr>
        <p:spPr>
          <a:xfrm>
            <a:off x="2607522" y="5605964"/>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7" name="Title 1">
            <a:extLst>
              <a:ext uri="{FF2B5EF4-FFF2-40B4-BE49-F238E27FC236}">
                <a16:creationId xmlns:a16="http://schemas.microsoft.com/office/drawing/2014/main" id="{37393E5E-3E27-0E4F-BD63-492CBD2FFFCB}"/>
              </a:ext>
            </a:extLst>
          </p:cNvPr>
          <p:cNvSpPr txBox="1">
            <a:spLocks/>
          </p:cNvSpPr>
          <p:nvPr/>
        </p:nvSpPr>
        <p:spPr>
          <a:xfrm>
            <a:off x="651201" y="5565654"/>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3" name="Title 1">
            <a:extLst>
              <a:ext uri="{FF2B5EF4-FFF2-40B4-BE49-F238E27FC236}">
                <a16:creationId xmlns:a16="http://schemas.microsoft.com/office/drawing/2014/main" id="{DCD7DA18-B148-5648-8742-309A2DEEA2C7}"/>
              </a:ext>
            </a:extLst>
          </p:cNvPr>
          <p:cNvSpPr txBox="1">
            <a:spLocks/>
          </p:cNvSpPr>
          <p:nvPr/>
        </p:nvSpPr>
        <p:spPr>
          <a:xfrm>
            <a:off x="2959965" y="5646274"/>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220827478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large building&#10;&#10;Description automatically generated">
            <a:extLst>
              <a:ext uri="{FF2B5EF4-FFF2-40B4-BE49-F238E27FC236}">
                <a16:creationId xmlns:a16="http://schemas.microsoft.com/office/drawing/2014/main" id="{CAB93881-A2D6-4C4C-ACF7-E9D866A95C57}"/>
              </a:ext>
            </a:extLst>
          </p:cNvPr>
          <p:cNvPicPr>
            <a:picLocks noChangeAspect="1"/>
          </p:cNvPicPr>
          <p:nvPr/>
        </p:nvPicPr>
        <p:blipFill rotWithShape="1">
          <a:blip r:embed="rId2">
            <a:extLst>
              <a:ext uri="{28A0092B-C50C-407E-A947-70E740481C1C}">
                <a14:useLocalDpi xmlns:a14="http://schemas.microsoft.com/office/drawing/2010/main" val="0"/>
              </a:ext>
            </a:extLst>
          </a:blip>
          <a:srcRect t="4116" r="1" b="1"/>
          <a:stretch/>
        </p:blipFill>
        <p:spPr>
          <a:xfrm>
            <a:off x="3522468" y="10"/>
            <a:ext cx="8669532" cy="6857990"/>
          </a:xfrm>
          <a:prstGeom prst="rect">
            <a:avLst/>
          </a:prstGeom>
        </p:spPr>
      </p:pic>
      <p:sp>
        <p:nvSpPr>
          <p:cNvPr id="65" name="Rectangle 5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9B5729-5F51-4BC3-B070-2952AEDC20E1}"/>
              </a:ext>
            </a:extLst>
          </p:cNvPr>
          <p:cNvSpPr>
            <a:spLocks noGrp="1"/>
          </p:cNvSpPr>
          <p:nvPr>
            <p:ph type="title"/>
          </p:nvPr>
        </p:nvSpPr>
        <p:spPr>
          <a:xfrm>
            <a:off x="757646" y="3429000"/>
            <a:ext cx="3991141" cy="1369313"/>
          </a:xfrm>
        </p:spPr>
        <p:txBody>
          <a:bodyPr anchor="b">
            <a:normAutofit fontScale="90000"/>
          </a:bodyPr>
          <a:lstStyle/>
          <a:p>
            <a:r>
              <a:rPr lang="en-US" sz="2800" b="1" dirty="0">
                <a:latin typeface="Lato" panose="020F0502020204030203" pitchFamily="34" charset="0"/>
                <a:ea typeface="Lato" panose="020F0502020204030203" pitchFamily="34" charset="0"/>
                <a:cs typeface="Lato" panose="020F0502020204030203" pitchFamily="34" charset="0"/>
              </a:rPr>
              <a:t>Keep your electronic devices with you to ensure you receive alerts</a:t>
            </a:r>
          </a:p>
        </p:txBody>
      </p:sp>
      <p:sp>
        <p:nvSpPr>
          <p:cNvPr id="66" name="Rectangle 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8C4A549B-3CEF-854A-96E7-5B900BCC75EC}"/>
              </a:ext>
            </a:extLst>
          </p:cNvPr>
          <p:cNvSpPr txBox="1">
            <a:spLocks/>
          </p:cNvSpPr>
          <p:nvPr/>
        </p:nvSpPr>
        <p:spPr>
          <a:xfrm>
            <a:off x="631078" y="1020184"/>
            <a:ext cx="4376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Lato" panose="020F0502020204030203" pitchFamily="34" charset="0"/>
                <a:ea typeface="Lato" panose="020F0502020204030203" pitchFamily="34" charset="0"/>
                <a:cs typeface="Lato" panose="020F0502020204030203" pitchFamily="34" charset="0"/>
              </a:rPr>
              <a:t>Our Planned Response</a:t>
            </a:r>
          </a:p>
        </p:txBody>
      </p:sp>
      <p:graphicFrame>
        <p:nvGraphicFramePr>
          <p:cNvPr id="13" name="Table 4">
            <a:extLst>
              <a:ext uri="{FF2B5EF4-FFF2-40B4-BE49-F238E27FC236}">
                <a16:creationId xmlns:a16="http://schemas.microsoft.com/office/drawing/2014/main" id="{59EBFD7F-99D5-9B4A-AB08-61983DF32C16}"/>
              </a:ext>
            </a:extLst>
          </p:cNvPr>
          <p:cNvGraphicFramePr>
            <a:graphicFrameLocks/>
          </p:cNvGraphicFramePr>
          <p:nvPr>
            <p:extLst>
              <p:ext uri="{D42A27DB-BD31-4B8C-83A1-F6EECF244321}">
                <p14:modId xmlns:p14="http://schemas.microsoft.com/office/powerpoint/2010/main" val="4230842025"/>
              </p:ext>
            </p:extLst>
          </p:nvPr>
        </p:nvGraphicFramePr>
        <p:xfrm>
          <a:off x="5765460" y="507380"/>
          <a:ext cx="6065984" cy="6131070"/>
        </p:xfrm>
        <a:graphic>
          <a:graphicData uri="http://schemas.openxmlformats.org/drawingml/2006/table">
            <a:tbl>
              <a:tblPr firstRow="1" bandRow="1">
                <a:tableStyleId>{93296810-A885-4BE3-A3E7-6D5BEEA58F35}</a:tableStyleId>
              </a:tblPr>
              <a:tblGrid>
                <a:gridCol w="6065984">
                  <a:extLst>
                    <a:ext uri="{9D8B030D-6E8A-4147-A177-3AD203B41FA5}">
                      <a16:colId xmlns:a16="http://schemas.microsoft.com/office/drawing/2014/main" val="4233260484"/>
                    </a:ext>
                  </a:extLst>
                </a:gridCol>
              </a:tblGrid>
              <a:tr h="444882">
                <a:tc>
                  <a:txBody>
                    <a:bodyPr/>
                    <a:lstStyle/>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200" dirty="0">
                          <a:highlight>
                            <a:srgbClr val="FF0000"/>
                          </a:highlight>
                          <a:latin typeface="Lato" panose="020F0502020204030203" pitchFamily="34" charset="0"/>
                          <a:ea typeface="Lato" panose="020F0502020204030203" pitchFamily="34" charset="0"/>
                          <a:cs typeface="Lato" panose="020F0502020204030203" pitchFamily="34" charset="0"/>
                        </a:rPr>
                        <a:t>Sample</a:t>
                      </a:r>
                      <a:r>
                        <a:rPr lang="en-US" sz="2200" dirty="0">
                          <a:latin typeface="Lato" panose="020F0502020204030203" pitchFamily="34" charset="0"/>
                          <a:ea typeface="Lato" panose="020F0502020204030203" pitchFamily="34" charset="0"/>
                          <a:cs typeface="Lato" panose="020F0502020204030203" pitchFamily="34" charset="0"/>
                        </a:rPr>
                        <a:t> Scenario 2 - Partial Shutdown</a:t>
                      </a:r>
                    </a:p>
                  </a:txBody>
                  <a:tcPr/>
                </a:tc>
                <a:extLst>
                  <a:ext uri="{0D108BD9-81ED-4DB2-BD59-A6C34878D82A}">
                    <a16:rowId xmlns:a16="http://schemas.microsoft.com/office/drawing/2014/main" val="1778892002"/>
                  </a:ext>
                </a:extLst>
              </a:tr>
              <a:tr h="778545">
                <a:tc>
                  <a:txBody>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Spread of COVID-19 affects one of our employees or employee of on-site client.</a:t>
                      </a:r>
                    </a:p>
                  </a:txBody>
                  <a:tcPr/>
                </a:tc>
                <a:extLst>
                  <a:ext uri="{0D108BD9-81ED-4DB2-BD59-A6C34878D82A}">
                    <a16:rowId xmlns:a16="http://schemas.microsoft.com/office/drawing/2014/main" val="2439027532"/>
                  </a:ext>
                </a:extLst>
              </a:tr>
              <a:tr h="778545">
                <a:tc>
                  <a:txBody>
                    <a:bodyPr/>
                    <a:lstStyle/>
                    <a:p>
                      <a:r>
                        <a:rPr lang="en-US" dirty="0">
                          <a:latin typeface="Lato" panose="020F0502020204030203" pitchFamily="34" charset="0"/>
                          <a:ea typeface="Lato" panose="020F0502020204030203" pitchFamily="34" charset="0"/>
                          <a:cs typeface="Lato" panose="020F0502020204030203" pitchFamily="34" charset="0"/>
                        </a:rPr>
                        <a:t>Impacted staff/clients are notified in accordance with HIPAA regulations.</a:t>
                      </a:r>
                    </a:p>
                  </a:txBody>
                  <a:tcPr/>
                </a:tc>
                <a:extLst>
                  <a:ext uri="{0D108BD9-81ED-4DB2-BD59-A6C34878D82A}">
                    <a16:rowId xmlns:a16="http://schemas.microsoft.com/office/drawing/2014/main" val="272041501"/>
                  </a:ext>
                </a:extLst>
              </a:tr>
              <a:tr h="1112205">
                <a:tc>
                  <a:txBody>
                    <a:bodyPr/>
                    <a:lstStyle/>
                    <a:p>
                      <a:r>
                        <a:rPr lang="en-US" dirty="0">
                          <a:latin typeface="Lato" panose="020F0502020204030203" pitchFamily="34" charset="0"/>
                          <a:ea typeface="Lato" panose="020F0502020204030203" pitchFamily="34" charset="0"/>
                          <a:cs typeface="Lato" panose="020F0502020204030203" pitchFamily="34" charset="0"/>
                        </a:rPr>
                        <a:t>Infected staff seeks medical treatment and self-quarantines for a minimum of 14 days. All scheduled pay and benefits remain in effect.</a:t>
                      </a:r>
                    </a:p>
                  </a:txBody>
                  <a:tcPr/>
                </a:tc>
                <a:extLst>
                  <a:ext uri="{0D108BD9-81ED-4DB2-BD59-A6C34878D82A}">
                    <a16:rowId xmlns:a16="http://schemas.microsoft.com/office/drawing/2014/main" val="3288685759"/>
                  </a:ext>
                </a:extLst>
              </a:tr>
              <a:tr h="1112205">
                <a:tc>
                  <a:txBody>
                    <a:bodyPr/>
                    <a:lstStyle/>
                    <a:p>
                      <a:r>
                        <a:rPr lang="en-US" dirty="0">
                          <a:highlight>
                            <a:srgbClr val="FF0000"/>
                          </a:highlight>
                          <a:latin typeface="Lato" panose="020F0502020204030203" pitchFamily="34" charset="0"/>
                          <a:ea typeface="Lato" panose="020F0502020204030203" pitchFamily="34" charset="0"/>
                          <a:cs typeface="Lato" panose="020F0502020204030203" pitchFamily="34" charset="0"/>
                        </a:rPr>
                        <a:t>ORG NAME </a:t>
                      </a:r>
                      <a:r>
                        <a:rPr lang="en-US" dirty="0">
                          <a:latin typeface="Lato" panose="020F0502020204030203" pitchFamily="34" charset="0"/>
                          <a:ea typeface="Lato" panose="020F0502020204030203" pitchFamily="34" charset="0"/>
                          <a:cs typeface="Lato" panose="020F0502020204030203" pitchFamily="34" charset="0"/>
                        </a:rPr>
                        <a:t>offices shifts to virtual operations if necessary. Physical space receives deep cleaning and sanitization. </a:t>
                      </a:r>
                    </a:p>
                  </a:txBody>
                  <a:tcPr/>
                </a:tc>
                <a:extLst>
                  <a:ext uri="{0D108BD9-81ED-4DB2-BD59-A6C34878D82A}">
                    <a16:rowId xmlns:a16="http://schemas.microsoft.com/office/drawing/2014/main" val="4144214157"/>
                  </a:ext>
                </a:extLst>
              </a:tr>
              <a:tr h="778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ea typeface="Lato" panose="020F0502020204030203" pitchFamily="34" charset="0"/>
                          <a:cs typeface="Lato" panose="020F0502020204030203" pitchFamily="34" charset="0"/>
                        </a:rPr>
                        <a:t>Offices remain operational with increased precautionary measures.</a:t>
                      </a:r>
                    </a:p>
                  </a:txBody>
                  <a:tcPr/>
                </a:tc>
                <a:extLst>
                  <a:ext uri="{0D108BD9-81ED-4DB2-BD59-A6C34878D82A}">
                    <a16:rowId xmlns:a16="http://schemas.microsoft.com/office/drawing/2014/main" val="2151515654"/>
                  </a:ext>
                </a:extLst>
              </a:tr>
              <a:tr h="778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ea typeface="Lato" panose="020F0502020204030203" pitchFamily="34" charset="0"/>
                          <a:cs typeface="Lato" panose="020F0502020204030203" pitchFamily="34" charset="0"/>
                        </a:rPr>
                        <a:t>Weekly (or more frequent) staff updates from </a:t>
                      </a:r>
                      <a:r>
                        <a:rPr lang="en-US" dirty="0">
                          <a:highlight>
                            <a:srgbClr val="FF0000"/>
                          </a:highlight>
                          <a:latin typeface="Lato" panose="020F0502020204030203" pitchFamily="34" charset="0"/>
                          <a:ea typeface="Lato" panose="020F0502020204030203" pitchFamily="34" charset="0"/>
                          <a:cs typeface="Lato" panose="020F0502020204030203" pitchFamily="34" charset="0"/>
                        </a:rPr>
                        <a:t>ORG NAME </a:t>
                      </a:r>
                      <a:r>
                        <a:rPr lang="en-US" dirty="0">
                          <a:latin typeface="Lato" panose="020F0502020204030203" pitchFamily="34" charset="0"/>
                          <a:ea typeface="Lato" panose="020F0502020204030203" pitchFamily="34" charset="0"/>
                          <a:cs typeface="Lato" panose="020F0502020204030203" pitchFamily="34" charset="0"/>
                        </a:rPr>
                        <a:t>continue via email, text and phone.</a:t>
                      </a:r>
                    </a:p>
                  </a:txBody>
                  <a:tcPr/>
                </a:tc>
                <a:extLst>
                  <a:ext uri="{0D108BD9-81ED-4DB2-BD59-A6C34878D82A}">
                    <a16:rowId xmlns:a16="http://schemas.microsoft.com/office/drawing/2014/main" val="952605425"/>
                  </a:ext>
                </a:extLst>
              </a:tr>
            </a:tbl>
          </a:graphicData>
        </a:graphic>
      </p:graphicFrame>
      <p:sp>
        <p:nvSpPr>
          <p:cNvPr id="14" name="Title 1">
            <a:extLst>
              <a:ext uri="{FF2B5EF4-FFF2-40B4-BE49-F238E27FC236}">
                <a16:creationId xmlns:a16="http://schemas.microsoft.com/office/drawing/2014/main" id="{E6D40417-DAE5-404D-B718-DE4C17D461C0}"/>
              </a:ext>
            </a:extLst>
          </p:cNvPr>
          <p:cNvSpPr txBox="1">
            <a:spLocks/>
          </p:cNvSpPr>
          <p:nvPr/>
        </p:nvSpPr>
        <p:spPr>
          <a:xfrm>
            <a:off x="2713967" y="5805855"/>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5" name="Title 1">
            <a:extLst>
              <a:ext uri="{FF2B5EF4-FFF2-40B4-BE49-F238E27FC236}">
                <a16:creationId xmlns:a16="http://schemas.microsoft.com/office/drawing/2014/main" id="{8FDA9F10-9D6D-9447-AD95-BD3E9CBFE4A9}"/>
              </a:ext>
            </a:extLst>
          </p:cNvPr>
          <p:cNvSpPr txBox="1">
            <a:spLocks/>
          </p:cNvSpPr>
          <p:nvPr/>
        </p:nvSpPr>
        <p:spPr>
          <a:xfrm>
            <a:off x="757646" y="5765545"/>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17" name="Title 1">
            <a:extLst>
              <a:ext uri="{FF2B5EF4-FFF2-40B4-BE49-F238E27FC236}">
                <a16:creationId xmlns:a16="http://schemas.microsoft.com/office/drawing/2014/main" id="{F268B198-8F04-D345-BEF6-DA4B6CA71554}"/>
              </a:ext>
            </a:extLst>
          </p:cNvPr>
          <p:cNvSpPr txBox="1">
            <a:spLocks/>
          </p:cNvSpPr>
          <p:nvPr/>
        </p:nvSpPr>
        <p:spPr>
          <a:xfrm>
            <a:off x="3018476" y="5814341"/>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6737842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F742-F045-4F7A-B690-8D60EC5F5C84}"/>
              </a:ext>
            </a:extLst>
          </p:cNvPr>
          <p:cNvSpPr>
            <a:spLocks noGrp="1"/>
          </p:cNvSpPr>
          <p:nvPr>
            <p:ph type="title"/>
          </p:nvPr>
        </p:nvSpPr>
        <p:spPr>
          <a:xfrm>
            <a:off x="319392" y="494674"/>
            <a:ext cx="5689607" cy="1325563"/>
          </a:xfrm>
        </p:spPr>
        <p:txBody>
          <a:bodyPr>
            <a:normAutofit fontScale="90000"/>
          </a:bodyPr>
          <a:lstStyle/>
          <a:p>
            <a:r>
              <a:rPr lang="en-US" b="1" dirty="0">
                <a:highlight>
                  <a:srgbClr val="FF0000"/>
                </a:highlight>
                <a:latin typeface="Lato" panose="020F0502020204030203" pitchFamily="34" charset="0"/>
                <a:ea typeface="Lato" panose="020F0502020204030203" pitchFamily="34" charset="0"/>
                <a:cs typeface="Lato" panose="020F0502020204030203" pitchFamily="34" charset="0"/>
              </a:rPr>
              <a:t>Sample city </a:t>
            </a:r>
            <a:r>
              <a:rPr lang="en-US" b="1" dirty="0">
                <a:latin typeface="Lato" panose="020F0502020204030203" pitchFamily="34" charset="0"/>
                <a:ea typeface="Lato" panose="020F0502020204030203" pitchFamily="34" charset="0"/>
                <a:cs typeface="Lato" panose="020F0502020204030203" pitchFamily="34" charset="0"/>
              </a:rPr>
              <a:t>- COVID-19 &amp; The District’s Response</a:t>
            </a:r>
          </a:p>
        </p:txBody>
      </p:sp>
      <p:sp>
        <p:nvSpPr>
          <p:cNvPr id="3" name="Content Placeholder 2">
            <a:extLst>
              <a:ext uri="{FF2B5EF4-FFF2-40B4-BE49-F238E27FC236}">
                <a16:creationId xmlns:a16="http://schemas.microsoft.com/office/drawing/2014/main" id="{9DC66780-1D3B-4590-9163-9BF68E0F8013}"/>
              </a:ext>
            </a:extLst>
          </p:cNvPr>
          <p:cNvSpPr>
            <a:spLocks noGrp="1"/>
          </p:cNvSpPr>
          <p:nvPr>
            <p:ph idx="1"/>
          </p:nvPr>
        </p:nvSpPr>
        <p:spPr>
          <a:xfrm>
            <a:off x="426608" y="2013400"/>
            <a:ext cx="5572173" cy="4387747"/>
          </a:xfrm>
        </p:spPr>
        <p:txBody>
          <a:bodyPr anchor="t">
            <a:noAutofit/>
          </a:bodyPr>
          <a:lstStyle/>
          <a:p>
            <a:pPr>
              <a:spcBef>
                <a:spcPts val="0"/>
              </a:spcBef>
            </a:pPr>
            <a:r>
              <a:rPr lang="en-US" sz="1700" dirty="0">
                <a:latin typeface="Lato" panose="020F0502020204030203" pitchFamily="34" charset="0"/>
                <a:ea typeface="Lato" panose="020F0502020204030203" pitchFamily="34" charset="0"/>
                <a:cs typeface="Lato" panose="020F0502020204030203" pitchFamily="34" charset="0"/>
              </a:rPr>
              <a:t>Mayor Bowser signed a </a:t>
            </a:r>
            <a:r>
              <a:rPr lang="en-US" sz="1700" dirty="0">
                <a:latin typeface="Lato" panose="020F0502020204030203" pitchFamily="34" charset="0"/>
                <a:ea typeface="Lato" panose="020F0502020204030203" pitchFamily="34" charset="0"/>
                <a:cs typeface="Lato" panose="020F0502020204030203" pitchFamily="34" charset="0"/>
                <a:hlinkClick r:id="rId2"/>
              </a:rPr>
              <a:t>Mayor’s Order</a:t>
            </a:r>
            <a:r>
              <a:rPr lang="en-US" sz="1700" dirty="0">
                <a:latin typeface="Lato" panose="020F0502020204030203" pitchFamily="34" charset="0"/>
                <a:ea typeface="Lato" panose="020F0502020204030203" pitchFamily="34" charset="0"/>
                <a:cs typeface="Lato" panose="020F0502020204030203" pitchFamily="34" charset="0"/>
              </a:rPr>
              <a:t> outlining the District’s monitoring, preparation and response. </a:t>
            </a:r>
            <a:r>
              <a:rPr lang="en-US" sz="1700" dirty="0">
                <a:latin typeface="Lato" panose="020F0502020204030203" pitchFamily="34" charset="0"/>
                <a:ea typeface="Lato" panose="020F0502020204030203" pitchFamily="34" charset="0"/>
                <a:cs typeface="Lato" panose="020F0502020204030203" pitchFamily="34" charset="0"/>
                <a:hlinkClick r:id="rId3"/>
              </a:rPr>
              <a:t>DC Health</a:t>
            </a:r>
            <a:r>
              <a:rPr lang="en-US" sz="1700" dirty="0">
                <a:latin typeface="Lato" panose="020F0502020204030203" pitchFamily="34" charset="0"/>
                <a:ea typeface="Lato" panose="020F0502020204030203" pitchFamily="34" charset="0"/>
                <a:cs typeface="Lato" panose="020F0502020204030203" pitchFamily="34" charset="0"/>
              </a:rPr>
              <a:t> and the DC Homeland Security and Emergency Management Agency are leading the response.</a:t>
            </a:r>
          </a:p>
          <a:p>
            <a:pPr>
              <a:spcBef>
                <a:spcPts val="0"/>
              </a:spcBef>
            </a:pPr>
            <a:r>
              <a:rPr lang="en-US" sz="1700" dirty="0">
                <a:latin typeface="Lato" panose="020F0502020204030203" pitchFamily="34" charset="0"/>
                <a:ea typeface="Lato" panose="020F0502020204030203" pitchFamily="34" charset="0"/>
                <a:cs typeface="Lato" panose="020F0502020204030203" pitchFamily="34" charset="0"/>
              </a:rPr>
              <a:t>The current risk remains low in Washington, DC and there are no confirmed coronavirus cases in the city.</a:t>
            </a:r>
          </a:p>
          <a:p>
            <a:pPr>
              <a:spcBef>
                <a:spcPts val="0"/>
              </a:spcBef>
            </a:pPr>
            <a:r>
              <a:rPr lang="en-US" sz="1700" dirty="0">
                <a:latin typeface="Lato" panose="020F0502020204030203" pitchFamily="34" charset="0"/>
                <a:ea typeface="Lato" panose="020F0502020204030203" pitchFamily="34" charset="0"/>
                <a:cs typeface="Lato" panose="020F0502020204030203" pitchFamily="34" charset="0"/>
              </a:rPr>
              <a:t>DC Health is monitoring the situation closely and participating in national calls with the Centers for Disease Control (CDC).</a:t>
            </a:r>
          </a:p>
          <a:p>
            <a:pPr>
              <a:spcBef>
                <a:spcPts val="0"/>
              </a:spcBef>
            </a:pPr>
            <a:r>
              <a:rPr lang="en-US" sz="1700" dirty="0">
                <a:latin typeface="Lato" panose="020F0502020204030203" pitchFamily="34" charset="0"/>
                <a:ea typeface="Lato" panose="020F0502020204030203" pitchFamily="34" charset="0"/>
                <a:cs typeface="Lato" panose="020F0502020204030203" pitchFamily="34" charset="0"/>
              </a:rPr>
              <a:t>While the CDC believes the risk to the American public remains low at this time, DC Health is making sure that the city is prepared if a case is identified in the District.</a:t>
            </a:r>
          </a:p>
          <a:p>
            <a:pPr>
              <a:spcBef>
                <a:spcPts val="0"/>
              </a:spcBef>
            </a:pPr>
            <a:r>
              <a:rPr lang="en-US" sz="1700" dirty="0">
                <a:latin typeface="Lato" panose="020F0502020204030203" pitchFamily="34" charset="0"/>
                <a:ea typeface="Lato" panose="020F0502020204030203" pitchFamily="34" charset="0"/>
                <a:cs typeface="Lato" panose="020F0502020204030203" pitchFamily="34" charset="0"/>
              </a:rPr>
              <a:t>If you are a District resident, are exhibiting symptoms and are concerned that you might have coronavirus, please call </a:t>
            </a:r>
            <a:r>
              <a:rPr lang="en-US" sz="1700" b="1" dirty="0">
                <a:latin typeface="Lato" panose="020F0502020204030203" pitchFamily="34" charset="0"/>
                <a:ea typeface="Lato" panose="020F0502020204030203" pitchFamily="34" charset="0"/>
                <a:cs typeface="Lato" panose="020F0502020204030203" pitchFamily="34" charset="0"/>
              </a:rPr>
              <a:t>DC Health’s hotline</a:t>
            </a:r>
            <a:r>
              <a:rPr lang="en-US" sz="1700" dirty="0">
                <a:latin typeface="Lato" panose="020F0502020204030203" pitchFamily="34" charset="0"/>
                <a:ea typeface="Lato" panose="020F0502020204030203" pitchFamily="34" charset="0"/>
                <a:cs typeface="Lato" panose="020F0502020204030203" pitchFamily="34" charset="0"/>
              </a:rPr>
              <a:t> at</a:t>
            </a:r>
            <a:r>
              <a:rPr lang="en-US" sz="1700" b="1" dirty="0">
                <a:latin typeface="Lato" panose="020F0502020204030203" pitchFamily="34" charset="0"/>
                <a:ea typeface="Lato" panose="020F0502020204030203" pitchFamily="34" charset="0"/>
                <a:cs typeface="Lato" panose="020F0502020204030203" pitchFamily="34" charset="0"/>
              </a:rPr>
              <a:t> 844-493-2652.</a:t>
            </a:r>
            <a:r>
              <a:rPr lang="en-US" sz="1700" dirty="0">
                <a:latin typeface="Lato" panose="020F0502020204030203" pitchFamily="34" charset="0"/>
                <a:ea typeface="Lato" panose="020F0502020204030203" pitchFamily="34" charset="0"/>
                <a:cs typeface="Lato" panose="020F0502020204030203" pitchFamily="34" charset="0"/>
              </a:rPr>
              <a:t> </a:t>
            </a:r>
            <a:endParaRPr lang="en-US" sz="1700" dirty="0">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81" name="Freeform: Shape 8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flag&#10;&#10;Description automatically generated">
            <a:extLst>
              <a:ext uri="{FF2B5EF4-FFF2-40B4-BE49-F238E27FC236}">
                <a16:creationId xmlns:a16="http://schemas.microsoft.com/office/drawing/2014/main" id="{88022E5C-230C-D74D-9B93-7E59B14025E0}"/>
              </a:ext>
            </a:extLst>
          </p:cNvPr>
          <p:cNvPicPr>
            <a:picLocks noChangeAspect="1"/>
          </p:cNvPicPr>
          <p:nvPr/>
        </p:nvPicPr>
        <p:blipFill rotWithShape="1">
          <a:blip r:embed="rId4">
            <a:extLst>
              <a:ext uri="{28A0092B-C50C-407E-A947-70E740481C1C}">
                <a14:useLocalDpi xmlns:a14="http://schemas.microsoft.com/office/drawing/2010/main" val="0"/>
              </a:ext>
            </a:extLst>
          </a:blip>
          <a:srcRect l="15742" r="15303" b="1"/>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54" name="Title 1">
            <a:extLst>
              <a:ext uri="{FF2B5EF4-FFF2-40B4-BE49-F238E27FC236}">
                <a16:creationId xmlns:a16="http://schemas.microsoft.com/office/drawing/2014/main" id="{22C6C61D-05FB-4544-8BB1-E6F729BDF57A}"/>
              </a:ext>
            </a:extLst>
          </p:cNvPr>
          <p:cNvSpPr txBox="1">
            <a:spLocks/>
          </p:cNvSpPr>
          <p:nvPr/>
        </p:nvSpPr>
        <p:spPr>
          <a:xfrm>
            <a:off x="2658755" y="5747397"/>
            <a:ext cx="1036409"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56" name="Title 1">
            <a:extLst>
              <a:ext uri="{FF2B5EF4-FFF2-40B4-BE49-F238E27FC236}">
                <a16:creationId xmlns:a16="http://schemas.microsoft.com/office/drawing/2014/main" id="{492B442D-733E-5C45-B534-0EA4F7FBDE38}"/>
              </a:ext>
            </a:extLst>
          </p:cNvPr>
          <p:cNvSpPr txBox="1">
            <a:spLocks/>
          </p:cNvSpPr>
          <p:nvPr/>
        </p:nvSpPr>
        <p:spPr>
          <a:xfrm>
            <a:off x="702434" y="5707087"/>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All-Staff Town Hall</a:t>
            </a:r>
            <a:br>
              <a:rPr lang="en-US" sz="1400" dirty="0">
                <a:latin typeface="Lato Medium" panose="020F0502020204030203" pitchFamily="34" charset="0"/>
                <a:ea typeface="Lato Medium" panose="020F0502020204030203" pitchFamily="34" charset="0"/>
                <a:cs typeface="Lato Medium" panose="020F0502020204030203" pitchFamily="34" charset="0"/>
              </a:rPr>
            </a:br>
            <a:r>
              <a:rPr lang="en-US" sz="1400" dirty="0">
                <a:latin typeface="Lato Medium" panose="020F0502020204030203" pitchFamily="34" charset="0"/>
                <a:ea typeface="Lato Medium" panose="020F0502020204030203" pitchFamily="34" charset="0"/>
                <a:cs typeface="Lato Medium" panose="020F0502020204030203" pitchFamily="34" charset="0"/>
              </a:rPr>
              <a:t>COVID-19 Preparation</a:t>
            </a:r>
          </a:p>
        </p:txBody>
      </p:sp>
      <p:sp>
        <p:nvSpPr>
          <p:cNvPr id="9" name="Title 1">
            <a:extLst>
              <a:ext uri="{FF2B5EF4-FFF2-40B4-BE49-F238E27FC236}">
                <a16:creationId xmlns:a16="http://schemas.microsoft.com/office/drawing/2014/main" id="{06FF0822-3BC5-DD4A-9E5A-4454C91D6B56}"/>
              </a:ext>
            </a:extLst>
          </p:cNvPr>
          <p:cNvSpPr txBox="1">
            <a:spLocks/>
          </p:cNvSpPr>
          <p:nvPr/>
        </p:nvSpPr>
        <p:spPr>
          <a:xfrm>
            <a:off x="2983784" y="5787707"/>
            <a:ext cx="2238647" cy="897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Lato Medium" panose="020F0502020204030203" pitchFamily="34" charset="0"/>
                <a:ea typeface="Lato Medium" panose="020F0502020204030203" pitchFamily="34" charset="0"/>
                <a:cs typeface="Lato Medium" panose="020F0502020204030203" pitchFamily="34" charset="0"/>
              </a:rPr>
              <a:t>Your Logo</a:t>
            </a:r>
          </a:p>
        </p:txBody>
      </p:sp>
    </p:spTree>
    <p:extLst>
      <p:ext uri="{BB962C8B-B14F-4D97-AF65-F5344CB8AC3E}">
        <p14:creationId xmlns:p14="http://schemas.microsoft.com/office/powerpoint/2010/main" val="1368906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0F3CA663CC0A42A8ACA2004D74F441" ma:contentTypeVersion="15" ma:contentTypeDescription="Create a new document." ma:contentTypeScope="" ma:versionID="3be63b64a1bab083ea054e9782ac2ef8">
  <xsd:schema xmlns:xsd="http://www.w3.org/2001/XMLSchema" xmlns:xs="http://www.w3.org/2001/XMLSchema" xmlns:p="http://schemas.microsoft.com/office/2006/metadata/properties" xmlns:ns3="d7bb08e4-a046-4ed7-a54a-edeae161c30f" xmlns:ns4="bff71578-7551-467a-b70b-769db8c73889" targetNamespace="http://schemas.microsoft.com/office/2006/metadata/properties" ma:root="true" ma:fieldsID="1e73ee64386c4d3c21406ba5ee621544" ns3:_="" ns4:_="">
    <xsd:import namespace="d7bb08e4-a046-4ed7-a54a-edeae161c30f"/>
    <xsd:import namespace="bff71578-7551-467a-b70b-769db8c7388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b08e4-a046-4ed7-a54a-edeae161c3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f71578-7551-467a-b70b-769db8c7388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561D71-883C-444E-8CFD-8647878C3F28}">
  <ds:schemaRefs>
    <ds:schemaRef ds:uri="http://schemas.microsoft.com/office/2006/documentManagement/types"/>
    <ds:schemaRef ds:uri="http://schemas.microsoft.com/office/infopath/2007/PartnerControls"/>
    <ds:schemaRef ds:uri="d7bb08e4-a046-4ed7-a54a-edeae161c30f"/>
    <ds:schemaRef ds:uri="http://purl.org/dc/elements/1.1/"/>
    <ds:schemaRef ds:uri="http://schemas.microsoft.com/office/2006/metadata/properties"/>
    <ds:schemaRef ds:uri="http://purl.org/dc/terms/"/>
    <ds:schemaRef ds:uri="http://schemas.openxmlformats.org/package/2006/metadata/core-properties"/>
    <ds:schemaRef ds:uri="bff71578-7551-467a-b70b-769db8c73889"/>
    <ds:schemaRef ds:uri="http://www.w3.org/XML/1998/namespace"/>
    <ds:schemaRef ds:uri="http://purl.org/dc/dcmitype/"/>
  </ds:schemaRefs>
</ds:datastoreItem>
</file>

<file path=customXml/itemProps2.xml><?xml version="1.0" encoding="utf-8"?>
<ds:datastoreItem xmlns:ds="http://schemas.openxmlformats.org/officeDocument/2006/customXml" ds:itemID="{83D674FB-1E44-46A0-B793-FDCA8B3FBFC2}">
  <ds:schemaRefs>
    <ds:schemaRef ds:uri="http://schemas.microsoft.com/sharepoint/v3/contenttype/forms"/>
  </ds:schemaRefs>
</ds:datastoreItem>
</file>

<file path=customXml/itemProps3.xml><?xml version="1.0" encoding="utf-8"?>
<ds:datastoreItem xmlns:ds="http://schemas.openxmlformats.org/officeDocument/2006/customXml" ds:itemID="{DE7B37C1-019F-4DA8-9E73-F585F912B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b08e4-a046-4ed7-a54a-edeae161c30f"/>
    <ds:schemaRef ds:uri="bff71578-7551-467a-b70b-769db8c73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4963</TotalTime>
  <Words>1029</Words>
  <Application>Microsoft Macintosh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Lato Medium</vt:lpstr>
      <vt:lpstr>Office Theme</vt:lpstr>
      <vt:lpstr>All-Staff Town Hall COVID-19 Preparation</vt:lpstr>
      <vt:lpstr>PowerPoint Presentation</vt:lpstr>
      <vt:lpstr>What is the Coronavirus?</vt:lpstr>
      <vt:lpstr>Your COVID-19 Response Team</vt:lpstr>
      <vt:lpstr>Sample 5 Important  Prevention Tips</vt:lpstr>
      <vt:lpstr>Office(s) Precautionary Measures Being Taken</vt:lpstr>
      <vt:lpstr>Responses are based on your utmost safety and the continuity of our operations</vt:lpstr>
      <vt:lpstr>Keep your electronic devices with you to ensure you receive alerts</vt:lpstr>
      <vt:lpstr>Sample city - COVID-19 &amp; The District’s Response</vt:lpstr>
      <vt:lpstr>Sample for EAP guidance Need to talk with someone? </vt:lpstr>
      <vt:lpstr>Sample List  Coronavirus Trustworthy 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All-Staff Town Hall COVID-19 Preparation</dc:title>
  <dc:creator>Atokatha Ashmond Brew</dc:creator>
  <cp:lastModifiedBy>Atokatha Ashmond Brew</cp:lastModifiedBy>
  <cp:revision>19</cp:revision>
  <dcterms:created xsi:type="dcterms:W3CDTF">2020-03-06T04:03:29Z</dcterms:created>
  <dcterms:modified xsi:type="dcterms:W3CDTF">2020-03-13T13:13:21Z</dcterms:modified>
</cp:coreProperties>
</file>