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 id="2147483679" r:id="rId5"/>
  </p:sldMasterIdLst>
  <p:notesMasterIdLst>
    <p:notesMasterId r:id="rId34"/>
  </p:notesMasterIdLst>
  <p:sldIdLst>
    <p:sldId id="1867" r:id="rId6"/>
    <p:sldId id="1927" r:id="rId7"/>
    <p:sldId id="313" r:id="rId8"/>
    <p:sldId id="1925" r:id="rId9"/>
    <p:sldId id="1926" r:id="rId10"/>
    <p:sldId id="256" r:id="rId11"/>
    <p:sldId id="1928" r:id="rId12"/>
    <p:sldId id="1929" r:id="rId13"/>
    <p:sldId id="1732" r:id="rId14"/>
    <p:sldId id="277" r:id="rId15"/>
    <p:sldId id="1743" r:id="rId16"/>
    <p:sldId id="274" r:id="rId17"/>
    <p:sldId id="262" r:id="rId18"/>
    <p:sldId id="1932" r:id="rId19"/>
    <p:sldId id="270" r:id="rId20"/>
    <p:sldId id="269" r:id="rId21"/>
    <p:sldId id="1737" r:id="rId22"/>
    <p:sldId id="1931" r:id="rId23"/>
    <p:sldId id="1741" r:id="rId24"/>
    <p:sldId id="1740" r:id="rId25"/>
    <p:sldId id="266" r:id="rId26"/>
    <p:sldId id="264" r:id="rId27"/>
    <p:sldId id="437" r:id="rId28"/>
    <p:sldId id="273" r:id="rId29"/>
    <p:sldId id="1736" r:id="rId30"/>
    <p:sldId id="271" r:id="rId31"/>
    <p:sldId id="1930" r:id="rId32"/>
    <p:sldId id="1888" r:id="rId33"/>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1244"/>
    <a:srgbClr val="41A1B0"/>
    <a:srgbClr val="344529"/>
    <a:srgbClr val="2B3922"/>
    <a:srgbClr val="2E3722"/>
    <a:srgbClr val="FCF7F1"/>
    <a:srgbClr val="B8D233"/>
    <a:srgbClr val="5CC6D6"/>
    <a:srgbClr val="F8D22F"/>
    <a:srgbClr val="F03F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67265" autoAdjust="0"/>
  </p:normalViewPr>
  <p:slideViewPr>
    <p:cSldViewPr snapToGrid="0">
      <p:cViewPr varScale="1">
        <p:scale>
          <a:sx n="45" d="100"/>
          <a:sy n="45" d="100"/>
        </p:scale>
        <p:origin x="1492" y="44"/>
      </p:cViewPr>
      <p:guideLst/>
    </p:cSldViewPr>
  </p:slideViewPr>
  <p:notesTextViewPr>
    <p:cViewPr>
      <p:scale>
        <a:sx n="1" d="1"/>
        <a:sy n="1" d="1"/>
      </p:scale>
      <p:origin x="0" y="-2244"/>
    </p:cViewPr>
  </p:notesTextViewPr>
  <p:sorterViewPr>
    <p:cViewPr varScale="1">
      <p:scale>
        <a:sx n="100" d="100"/>
        <a:sy n="100" d="100"/>
      </p:scale>
      <p:origin x="0" y="-6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ata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46C41-7F78-4D95-8835-3254623C456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4F50ECF-5B7C-4BD5-B0F4-3ECD3E9D4847}">
      <dgm:prSet/>
      <dgm:spPr/>
      <dgm:t>
        <a:bodyPr/>
        <a:lstStyle/>
        <a:p>
          <a:r>
            <a:rPr lang="en-US" dirty="0"/>
            <a:t>A feeling of belonging at a company has the strongest relationship to engagement</a:t>
          </a:r>
        </a:p>
      </dgm:t>
    </dgm:pt>
    <dgm:pt modelId="{A22996F6-A1EC-42D1-ABDC-A46369EEA4C1}" type="parTrans" cxnId="{DDAA9359-FB41-4773-AA5F-F3847DCFEB5F}">
      <dgm:prSet/>
      <dgm:spPr/>
      <dgm:t>
        <a:bodyPr/>
        <a:lstStyle/>
        <a:p>
          <a:endParaRPr lang="en-US"/>
        </a:p>
      </dgm:t>
    </dgm:pt>
    <dgm:pt modelId="{376129C1-1531-4A30-9538-19F597F0D8D2}" type="sibTrans" cxnId="{DDAA9359-FB41-4773-AA5F-F3847DCFEB5F}">
      <dgm:prSet/>
      <dgm:spPr/>
      <dgm:t>
        <a:bodyPr/>
        <a:lstStyle/>
        <a:p>
          <a:endParaRPr lang="en-US"/>
        </a:p>
      </dgm:t>
    </dgm:pt>
    <dgm:pt modelId="{6B0DCF06-B90C-4962-9AF7-6DEFB6C8BDE0}">
      <dgm:prSet/>
      <dgm:spPr/>
      <dgm:t>
        <a:bodyPr/>
        <a:lstStyle/>
        <a:p>
          <a:r>
            <a:rPr lang="en-US" dirty="0"/>
            <a:t>This means that belonging has a high correlation to business outcomes like productivity and retention</a:t>
          </a:r>
        </a:p>
      </dgm:t>
    </dgm:pt>
    <dgm:pt modelId="{5C3BD101-9ED2-4A01-9E8E-62BE09C408F6}" type="parTrans" cxnId="{CDE41DE1-AF51-4A3F-ACEB-30B65586D85E}">
      <dgm:prSet/>
      <dgm:spPr/>
      <dgm:t>
        <a:bodyPr/>
        <a:lstStyle/>
        <a:p>
          <a:endParaRPr lang="en-US"/>
        </a:p>
      </dgm:t>
    </dgm:pt>
    <dgm:pt modelId="{8C99579C-DA22-4DFE-91A3-2FE5BEFCE4A3}" type="sibTrans" cxnId="{CDE41DE1-AF51-4A3F-ACEB-30B65586D85E}">
      <dgm:prSet/>
      <dgm:spPr/>
      <dgm:t>
        <a:bodyPr/>
        <a:lstStyle/>
        <a:p>
          <a:endParaRPr lang="en-US"/>
        </a:p>
      </dgm:t>
    </dgm:pt>
    <dgm:pt modelId="{1F5089FC-ABE7-47AF-94FE-D92C3B5C5E5E}" type="pres">
      <dgm:prSet presAssocID="{6D946C41-7F78-4D95-8835-3254623C4565}" presName="root" presStyleCnt="0">
        <dgm:presLayoutVars>
          <dgm:dir/>
          <dgm:resizeHandles val="exact"/>
        </dgm:presLayoutVars>
      </dgm:prSet>
      <dgm:spPr/>
    </dgm:pt>
    <dgm:pt modelId="{D738965A-F641-4EB9-A213-CBE18E1F8C48}" type="pres">
      <dgm:prSet presAssocID="{B4F50ECF-5B7C-4BD5-B0F4-3ECD3E9D4847}" presName="compNode" presStyleCnt="0"/>
      <dgm:spPr/>
    </dgm:pt>
    <dgm:pt modelId="{269CCF66-444F-4E7A-BCA7-2CD0D4452A52}" type="pres">
      <dgm:prSet presAssocID="{B4F50ECF-5B7C-4BD5-B0F4-3ECD3E9D4847}" presName="bgRect" presStyleLbl="bgShp" presStyleIdx="0" presStyleCnt="2"/>
      <dgm:spPr/>
    </dgm:pt>
    <dgm:pt modelId="{82CACF3F-BDB4-4B28-A019-AAFF24CEB113}" type="pres">
      <dgm:prSet presAssocID="{B4F50ECF-5B7C-4BD5-B0F4-3ECD3E9D484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B5614355-F736-4392-BC33-56F83982DFF0}" type="pres">
      <dgm:prSet presAssocID="{B4F50ECF-5B7C-4BD5-B0F4-3ECD3E9D4847}" presName="spaceRect" presStyleCnt="0"/>
      <dgm:spPr/>
    </dgm:pt>
    <dgm:pt modelId="{DC23C1C3-A3F0-4000-9FAF-950C5A45DACC}" type="pres">
      <dgm:prSet presAssocID="{B4F50ECF-5B7C-4BD5-B0F4-3ECD3E9D4847}" presName="parTx" presStyleLbl="revTx" presStyleIdx="0" presStyleCnt="2">
        <dgm:presLayoutVars>
          <dgm:chMax val="0"/>
          <dgm:chPref val="0"/>
        </dgm:presLayoutVars>
      </dgm:prSet>
      <dgm:spPr/>
    </dgm:pt>
    <dgm:pt modelId="{3C82FE84-1D6E-4738-915D-CE857308E14C}" type="pres">
      <dgm:prSet presAssocID="{376129C1-1531-4A30-9538-19F597F0D8D2}" presName="sibTrans" presStyleCnt="0"/>
      <dgm:spPr/>
    </dgm:pt>
    <dgm:pt modelId="{7E9E47AE-4F5B-4408-8EB5-94986BBB40FB}" type="pres">
      <dgm:prSet presAssocID="{6B0DCF06-B90C-4962-9AF7-6DEFB6C8BDE0}" presName="compNode" presStyleCnt="0"/>
      <dgm:spPr/>
    </dgm:pt>
    <dgm:pt modelId="{E2AEA386-B386-4BB1-BC75-E66BF3AC5B67}" type="pres">
      <dgm:prSet presAssocID="{6B0DCF06-B90C-4962-9AF7-6DEFB6C8BDE0}" presName="bgRect" presStyleLbl="bgShp" presStyleIdx="1" presStyleCnt="2"/>
      <dgm:spPr/>
    </dgm:pt>
    <dgm:pt modelId="{70DADC42-276C-4569-9933-3792AB1E7DE6}" type="pres">
      <dgm:prSet presAssocID="{6B0DCF06-B90C-4962-9AF7-6DEFB6C8BDE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162E3A67-63E2-486C-B147-9C0F355EE677}" type="pres">
      <dgm:prSet presAssocID="{6B0DCF06-B90C-4962-9AF7-6DEFB6C8BDE0}" presName="spaceRect" presStyleCnt="0"/>
      <dgm:spPr/>
    </dgm:pt>
    <dgm:pt modelId="{35EBB56A-D6CB-4F21-8A08-552F59E244C7}" type="pres">
      <dgm:prSet presAssocID="{6B0DCF06-B90C-4962-9AF7-6DEFB6C8BDE0}" presName="parTx" presStyleLbl="revTx" presStyleIdx="1" presStyleCnt="2">
        <dgm:presLayoutVars>
          <dgm:chMax val="0"/>
          <dgm:chPref val="0"/>
        </dgm:presLayoutVars>
      </dgm:prSet>
      <dgm:spPr/>
    </dgm:pt>
  </dgm:ptLst>
  <dgm:cxnLst>
    <dgm:cxn modelId="{F4B5C11C-36B4-4014-A6B6-5599CC38E55C}" type="presOf" srcId="{6D946C41-7F78-4D95-8835-3254623C4565}" destId="{1F5089FC-ABE7-47AF-94FE-D92C3B5C5E5E}" srcOrd="0" destOrd="0" presId="urn:microsoft.com/office/officeart/2018/2/layout/IconVerticalSolidList"/>
    <dgm:cxn modelId="{E9B50A1F-7E6E-4B57-828D-BB3A2FD6259A}" type="presOf" srcId="{6B0DCF06-B90C-4962-9AF7-6DEFB6C8BDE0}" destId="{35EBB56A-D6CB-4F21-8A08-552F59E244C7}" srcOrd="0" destOrd="0" presId="urn:microsoft.com/office/officeart/2018/2/layout/IconVerticalSolidList"/>
    <dgm:cxn modelId="{F03C2E53-BCF4-4334-A951-1F97D05B9068}" type="presOf" srcId="{B4F50ECF-5B7C-4BD5-B0F4-3ECD3E9D4847}" destId="{DC23C1C3-A3F0-4000-9FAF-950C5A45DACC}" srcOrd="0" destOrd="0" presId="urn:microsoft.com/office/officeart/2018/2/layout/IconVerticalSolidList"/>
    <dgm:cxn modelId="{DDAA9359-FB41-4773-AA5F-F3847DCFEB5F}" srcId="{6D946C41-7F78-4D95-8835-3254623C4565}" destId="{B4F50ECF-5B7C-4BD5-B0F4-3ECD3E9D4847}" srcOrd="0" destOrd="0" parTransId="{A22996F6-A1EC-42D1-ABDC-A46369EEA4C1}" sibTransId="{376129C1-1531-4A30-9538-19F597F0D8D2}"/>
    <dgm:cxn modelId="{CDE41DE1-AF51-4A3F-ACEB-30B65586D85E}" srcId="{6D946C41-7F78-4D95-8835-3254623C4565}" destId="{6B0DCF06-B90C-4962-9AF7-6DEFB6C8BDE0}" srcOrd="1" destOrd="0" parTransId="{5C3BD101-9ED2-4A01-9E8E-62BE09C408F6}" sibTransId="{8C99579C-DA22-4DFE-91A3-2FE5BEFCE4A3}"/>
    <dgm:cxn modelId="{C6663B32-BCED-4C88-9711-1EC1E6E54459}" type="presParOf" srcId="{1F5089FC-ABE7-47AF-94FE-D92C3B5C5E5E}" destId="{D738965A-F641-4EB9-A213-CBE18E1F8C48}" srcOrd="0" destOrd="0" presId="urn:microsoft.com/office/officeart/2018/2/layout/IconVerticalSolidList"/>
    <dgm:cxn modelId="{C3965148-ACD8-410E-B558-BA9735F63B33}" type="presParOf" srcId="{D738965A-F641-4EB9-A213-CBE18E1F8C48}" destId="{269CCF66-444F-4E7A-BCA7-2CD0D4452A52}" srcOrd="0" destOrd="0" presId="urn:microsoft.com/office/officeart/2018/2/layout/IconVerticalSolidList"/>
    <dgm:cxn modelId="{2CCDAECE-F2F5-4B12-93EB-0B5E06349A00}" type="presParOf" srcId="{D738965A-F641-4EB9-A213-CBE18E1F8C48}" destId="{82CACF3F-BDB4-4B28-A019-AAFF24CEB113}" srcOrd="1" destOrd="0" presId="urn:microsoft.com/office/officeart/2018/2/layout/IconVerticalSolidList"/>
    <dgm:cxn modelId="{F60A2475-43BC-425B-9074-0A7A414BEDA2}" type="presParOf" srcId="{D738965A-F641-4EB9-A213-CBE18E1F8C48}" destId="{B5614355-F736-4392-BC33-56F83982DFF0}" srcOrd="2" destOrd="0" presId="urn:microsoft.com/office/officeart/2018/2/layout/IconVerticalSolidList"/>
    <dgm:cxn modelId="{BB061374-60E0-4912-9366-5B63F55B12CC}" type="presParOf" srcId="{D738965A-F641-4EB9-A213-CBE18E1F8C48}" destId="{DC23C1C3-A3F0-4000-9FAF-950C5A45DACC}" srcOrd="3" destOrd="0" presId="urn:microsoft.com/office/officeart/2018/2/layout/IconVerticalSolidList"/>
    <dgm:cxn modelId="{2A0E4FEB-43BF-483A-90EE-0CA69534AD30}" type="presParOf" srcId="{1F5089FC-ABE7-47AF-94FE-D92C3B5C5E5E}" destId="{3C82FE84-1D6E-4738-915D-CE857308E14C}" srcOrd="1" destOrd="0" presId="urn:microsoft.com/office/officeart/2018/2/layout/IconVerticalSolidList"/>
    <dgm:cxn modelId="{0933037C-18B6-44A5-B30F-71ADAC7D9AA3}" type="presParOf" srcId="{1F5089FC-ABE7-47AF-94FE-D92C3B5C5E5E}" destId="{7E9E47AE-4F5B-4408-8EB5-94986BBB40FB}" srcOrd="2" destOrd="0" presId="urn:microsoft.com/office/officeart/2018/2/layout/IconVerticalSolidList"/>
    <dgm:cxn modelId="{448DC327-FD0D-457E-BB4B-6BD74F4D2677}" type="presParOf" srcId="{7E9E47AE-4F5B-4408-8EB5-94986BBB40FB}" destId="{E2AEA386-B386-4BB1-BC75-E66BF3AC5B67}" srcOrd="0" destOrd="0" presId="urn:microsoft.com/office/officeart/2018/2/layout/IconVerticalSolidList"/>
    <dgm:cxn modelId="{5209D1F0-3410-45BB-87A3-6DB1FFCC52BA}" type="presParOf" srcId="{7E9E47AE-4F5B-4408-8EB5-94986BBB40FB}" destId="{70DADC42-276C-4569-9933-3792AB1E7DE6}" srcOrd="1" destOrd="0" presId="urn:microsoft.com/office/officeart/2018/2/layout/IconVerticalSolidList"/>
    <dgm:cxn modelId="{9ACB9A05-7F48-4B3F-A71A-A2994D639794}" type="presParOf" srcId="{7E9E47AE-4F5B-4408-8EB5-94986BBB40FB}" destId="{162E3A67-63E2-486C-B147-9C0F355EE677}" srcOrd="2" destOrd="0" presId="urn:microsoft.com/office/officeart/2018/2/layout/IconVerticalSolidList"/>
    <dgm:cxn modelId="{335EF560-6CC3-42A8-A354-6699FFA67745}" type="presParOf" srcId="{7E9E47AE-4F5B-4408-8EB5-94986BBB40FB}" destId="{35EBB56A-D6CB-4F21-8A08-552F59E244C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F7E4A3-A25A-401A-BA3C-AA39F1924EB0}"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B9C478DB-8FF5-4633-9740-E7E25A46E058}">
      <dgm:prSet custT="1"/>
      <dgm:spPr/>
      <dgm:t>
        <a:bodyPr/>
        <a:lstStyle/>
        <a:p>
          <a:r>
            <a:rPr lang="en-US" sz="1400" dirty="0"/>
            <a:t>Outperform colleagues by 20% + </a:t>
          </a:r>
          <a:br>
            <a:rPr lang="en-US" sz="1400" dirty="0"/>
          </a:br>
          <a:br>
            <a:rPr lang="en-US" sz="1400" dirty="0"/>
          </a:br>
          <a:r>
            <a:rPr lang="en-US" sz="1400" dirty="0"/>
            <a:t>(The Conference Board)</a:t>
          </a:r>
        </a:p>
      </dgm:t>
    </dgm:pt>
    <dgm:pt modelId="{FB53AA72-6652-4452-8F18-7927B27E35FB}" type="parTrans" cxnId="{317B7E8D-840A-4812-8465-7867B44E84C3}">
      <dgm:prSet/>
      <dgm:spPr/>
      <dgm:t>
        <a:bodyPr/>
        <a:lstStyle/>
        <a:p>
          <a:endParaRPr lang="en-US" sz="3200"/>
        </a:p>
      </dgm:t>
    </dgm:pt>
    <dgm:pt modelId="{D4D28600-7577-4FD3-85D1-33EF4E3285C7}" type="sibTrans" cxnId="{317B7E8D-840A-4812-8465-7867B44E84C3}">
      <dgm:prSet/>
      <dgm:spPr/>
      <dgm:t>
        <a:bodyPr/>
        <a:lstStyle/>
        <a:p>
          <a:endParaRPr lang="en-US" sz="2400"/>
        </a:p>
      </dgm:t>
    </dgm:pt>
    <dgm:pt modelId="{957A190E-3D64-4CE2-A9ED-193041F1B6CD}">
      <dgm:prSet custT="1"/>
      <dgm:spPr/>
      <dgm:t>
        <a:bodyPr/>
        <a:lstStyle/>
        <a:p>
          <a:r>
            <a:rPr lang="en-US" sz="1400" dirty="0"/>
            <a:t>Generate 40% more revenue</a:t>
          </a:r>
          <a:br>
            <a:rPr lang="en-US" sz="1400" dirty="0"/>
          </a:br>
          <a:br>
            <a:rPr lang="en-US" sz="1400" dirty="0"/>
          </a:br>
          <a:r>
            <a:rPr lang="en-US" sz="1400" dirty="0"/>
            <a:t>(Hay Group)</a:t>
          </a:r>
        </a:p>
      </dgm:t>
    </dgm:pt>
    <dgm:pt modelId="{327AB451-17CD-43BF-ABF0-491E5AB9800E}" type="parTrans" cxnId="{AFEF0F13-DE4C-4A3F-B781-CCD804AA8FFD}">
      <dgm:prSet/>
      <dgm:spPr/>
      <dgm:t>
        <a:bodyPr/>
        <a:lstStyle/>
        <a:p>
          <a:endParaRPr lang="en-US" sz="3200"/>
        </a:p>
      </dgm:t>
    </dgm:pt>
    <dgm:pt modelId="{F06A935C-99C8-4884-9E6C-93BB27AE4C97}" type="sibTrans" cxnId="{AFEF0F13-DE4C-4A3F-B781-CCD804AA8FFD}">
      <dgm:prSet/>
      <dgm:spPr/>
      <dgm:t>
        <a:bodyPr/>
        <a:lstStyle/>
        <a:p>
          <a:endParaRPr lang="en-US" sz="2400"/>
        </a:p>
      </dgm:t>
    </dgm:pt>
    <dgm:pt modelId="{10E8CA2B-1833-4A80-A9DF-58531B1FF293}">
      <dgm:prSet custT="1"/>
      <dgm:spPr/>
      <dgm:t>
        <a:bodyPr/>
        <a:lstStyle/>
        <a:p>
          <a:r>
            <a:rPr lang="en-US" sz="1400" dirty="0"/>
            <a:t>60% fewer sick days  </a:t>
          </a:r>
          <a:br>
            <a:rPr lang="en-US" sz="1400" dirty="0"/>
          </a:br>
          <a:br>
            <a:rPr lang="en-US" sz="1400" dirty="0"/>
          </a:br>
          <a:r>
            <a:rPr lang="en-US" sz="1400" dirty="0"/>
            <a:t>(Gallup)</a:t>
          </a:r>
        </a:p>
      </dgm:t>
    </dgm:pt>
    <dgm:pt modelId="{FF3890A6-3ED7-41B3-8CAC-6C31A5C89523}" type="parTrans" cxnId="{184456F0-9B38-45CB-9E19-92708F490823}">
      <dgm:prSet/>
      <dgm:spPr/>
      <dgm:t>
        <a:bodyPr/>
        <a:lstStyle/>
        <a:p>
          <a:endParaRPr lang="en-US" sz="3200"/>
        </a:p>
      </dgm:t>
    </dgm:pt>
    <dgm:pt modelId="{CB77D2E4-3024-48AB-B96C-8EDA4FCBF74C}" type="sibTrans" cxnId="{184456F0-9B38-45CB-9E19-92708F490823}">
      <dgm:prSet/>
      <dgm:spPr/>
      <dgm:t>
        <a:bodyPr/>
        <a:lstStyle/>
        <a:p>
          <a:endParaRPr lang="en-US" sz="2400"/>
        </a:p>
      </dgm:t>
    </dgm:pt>
    <dgm:pt modelId="{C783B495-257F-46C4-A912-7AF62DF92F6B}">
      <dgm:prSet custT="1"/>
      <dgm:spPr/>
      <dgm:t>
        <a:bodyPr/>
        <a:lstStyle/>
        <a:p>
          <a:r>
            <a:rPr lang="en-US" sz="1400" dirty="0"/>
            <a:t>87% less likely to leave </a:t>
          </a:r>
          <a:br>
            <a:rPr lang="en-US" sz="1400" dirty="0"/>
          </a:br>
          <a:br>
            <a:rPr lang="en-US" sz="1400" dirty="0"/>
          </a:br>
          <a:r>
            <a:rPr lang="en-US" sz="1400" dirty="0"/>
            <a:t>(CEB)</a:t>
          </a:r>
        </a:p>
      </dgm:t>
    </dgm:pt>
    <dgm:pt modelId="{257477EF-0433-4B58-AD70-2F9B934ECF53}" type="parTrans" cxnId="{99DEF043-3F39-4C4C-94C6-8E115FB927D0}">
      <dgm:prSet/>
      <dgm:spPr/>
      <dgm:t>
        <a:bodyPr/>
        <a:lstStyle/>
        <a:p>
          <a:endParaRPr lang="en-US" sz="3200"/>
        </a:p>
      </dgm:t>
    </dgm:pt>
    <dgm:pt modelId="{65754B59-D4CF-4CEA-913D-A4A5A2B404DD}" type="sibTrans" cxnId="{99DEF043-3F39-4C4C-94C6-8E115FB927D0}">
      <dgm:prSet/>
      <dgm:spPr/>
      <dgm:t>
        <a:bodyPr/>
        <a:lstStyle/>
        <a:p>
          <a:endParaRPr lang="en-US" sz="2400"/>
        </a:p>
      </dgm:t>
    </dgm:pt>
    <dgm:pt modelId="{45472A44-3296-4529-9572-C44715B261EC}">
      <dgm:prSet custT="1"/>
      <dgm:spPr/>
      <dgm:t>
        <a:bodyPr/>
        <a:lstStyle/>
        <a:p>
          <a:r>
            <a:rPr lang="en-US" sz="1400" dirty="0"/>
            <a:t>Return on Assets, Net Margin, Customer Satisfaction and Company Reputation increase as engagement increases</a:t>
          </a:r>
          <a:br>
            <a:rPr lang="en-US" sz="1400" dirty="0"/>
          </a:br>
          <a:br>
            <a:rPr lang="en-US" sz="1400" dirty="0"/>
          </a:br>
          <a:r>
            <a:rPr lang="en-US" sz="1400" dirty="0"/>
            <a:t>(Independent Experts) </a:t>
          </a:r>
        </a:p>
      </dgm:t>
    </dgm:pt>
    <dgm:pt modelId="{4043C144-0F70-4333-8BDB-C1264255ED26}" type="parTrans" cxnId="{F0DA6738-A57A-4034-A2DB-186F9A4198F3}">
      <dgm:prSet/>
      <dgm:spPr/>
      <dgm:t>
        <a:bodyPr/>
        <a:lstStyle/>
        <a:p>
          <a:endParaRPr lang="en-US" sz="3200"/>
        </a:p>
      </dgm:t>
    </dgm:pt>
    <dgm:pt modelId="{DB8A8DF9-B0B5-4C2D-A836-A75B2EA52572}" type="sibTrans" cxnId="{F0DA6738-A57A-4034-A2DB-186F9A4198F3}">
      <dgm:prSet/>
      <dgm:spPr/>
      <dgm:t>
        <a:bodyPr/>
        <a:lstStyle/>
        <a:p>
          <a:endParaRPr lang="en-US" sz="2400"/>
        </a:p>
      </dgm:t>
    </dgm:pt>
    <dgm:pt modelId="{61EE7B00-51AE-4BE3-B128-38EF90C96C4F}" type="pres">
      <dgm:prSet presAssocID="{24F7E4A3-A25A-401A-BA3C-AA39F1924EB0}" presName="root" presStyleCnt="0">
        <dgm:presLayoutVars>
          <dgm:dir/>
          <dgm:resizeHandles val="exact"/>
        </dgm:presLayoutVars>
      </dgm:prSet>
      <dgm:spPr/>
    </dgm:pt>
    <dgm:pt modelId="{D2E1F3DC-BC1F-4B22-A713-E86EB53673C7}" type="pres">
      <dgm:prSet presAssocID="{B9C478DB-8FF5-4633-9740-E7E25A46E058}" presName="compNode" presStyleCnt="0"/>
      <dgm:spPr/>
    </dgm:pt>
    <dgm:pt modelId="{2EF8575A-1389-464C-96B8-ED6978D2DAC0}" type="pres">
      <dgm:prSet presAssocID="{B9C478DB-8FF5-4633-9740-E7E25A46E05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E6B358E8-C2C4-4B4A-85CA-C3D2120EDC24}" type="pres">
      <dgm:prSet presAssocID="{B9C478DB-8FF5-4633-9740-E7E25A46E058}" presName="spaceRect" presStyleCnt="0"/>
      <dgm:spPr/>
    </dgm:pt>
    <dgm:pt modelId="{A95892C8-C028-460F-A969-21B0EA3FC79C}" type="pres">
      <dgm:prSet presAssocID="{B9C478DB-8FF5-4633-9740-E7E25A46E058}" presName="textRect" presStyleLbl="revTx" presStyleIdx="0" presStyleCnt="5" custScaleX="146404">
        <dgm:presLayoutVars>
          <dgm:chMax val="1"/>
          <dgm:chPref val="1"/>
        </dgm:presLayoutVars>
      </dgm:prSet>
      <dgm:spPr/>
    </dgm:pt>
    <dgm:pt modelId="{0FFF18F4-6ADD-44D2-9DC7-D25F35F95ED6}" type="pres">
      <dgm:prSet presAssocID="{D4D28600-7577-4FD3-85D1-33EF4E3285C7}" presName="sibTrans" presStyleCnt="0"/>
      <dgm:spPr/>
    </dgm:pt>
    <dgm:pt modelId="{88272D20-E7C7-4E0D-B12C-F3E72D8B5751}" type="pres">
      <dgm:prSet presAssocID="{957A190E-3D64-4CE2-A9ED-193041F1B6CD}" presName="compNode" presStyleCnt="0"/>
      <dgm:spPr/>
    </dgm:pt>
    <dgm:pt modelId="{44066BCA-7C8A-43DF-9CE8-AA4300FEA12E}" type="pres">
      <dgm:prSet presAssocID="{957A190E-3D64-4CE2-A9ED-193041F1B6C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m"/>
        </a:ext>
      </dgm:extLst>
    </dgm:pt>
    <dgm:pt modelId="{34D358B9-FE39-4938-B4C6-A5B4188383D1}" type="pres">
      <dgm:prSet presAssocID="{957A190E-3D64-4CE2-A9ED-193041F1B6CD}" presName="spaceRect" presStyleCnt="0"/>
      <dgm:spPr/>
    </dgm:pt>
    <dgm:pt modelId="{F59CCCDD-C0BF-4511-8CF0-9FDD2D7A35D5}" type="pres">
      <dgm:prSet presAssocID="{957A190E-3D64-4CE2-A9ED-193041F1B6CD}" presName="textRect" presStyleLbl="revTx" presStyleIdx="1" presStyleCnt="5" custScaleX="119404">
        <dgm:presLayoutVars>
          <dgm:chMax val="1"/>
          <dgm:chPref val="1"/>
        </dgm:presLayoutVars>
      </dgm:prSet>
      <dgm:spPr/>
    </dgm:pt>
    <dgm:pt modelId="{DE276915-FB4E-40A8-A232-DB3EA532C005}" type="pres">
      <dgm:prSet presAssocID="{F06A935C-99C8-4884-9E6C-93BB27AE4C97}" presName="sibTrans" presStyleCnt="0"/>
      <dgm:spPr/>
    </dgm:pt>
    <dgm:pt modelId="{05CACE35-7DC2-4D16-A140-66FEECC0A10E}" type="pres">
      <dgm:prSet presAssocID="{10E8CA2B-1833-4A80-A9DF-58531B1FF293}" presName="compNode" presStyleCnt="0"/>
      <dgm:spPr/>
    </dgm:pt>
    <dgm:pt modelId="{0746C838-1D90-40C9-8B4F-6EB3865F405E}" type="pres">
      <dgm:prSet presAssocID="{10E8CA2B-1833-4A80-A9DF-58531B1FF29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4728D450-16BC-43B7-AC2E-40B6B00F7D10}" type="pres">
      <dgm:prSet presAssocID="{10E8CA2B-1833-4A80-A9DF-58531B1FF293}" presName="spaceRect" presStyleCnt="0"/>
      <dgm:spPr/>
    </dgm:pt>
    <dgm:pt modelId="{0AB5E7B2-3D30-4D90-AC84-F1A29C111E6A}" type="pres">
      <dgm:prSet presAssocID="{10E8CA2B-1833-4A80-A9DF-58531B1FF293}" presName="textRect" presStyleLbl="revTx" presStyleIdx="2" presStyleCnt="5" custScaleX="119296">
        <dgm:presLayoutVars>
          <dgm:chMax val="1"/>
          <dgm:chPref val="1"/>
        </dgm:presLayoutVars>
      </dgm:prSet>
      <dgm:spPr/>
    </dgm:pt>
    <dgm:pt modelId="{01E05B1A-58B7-4989-8FFF-B84A8EDDBA3C}" type="pres">
      <dgm:prSet presAssocID="{CB77D2E4-3024-48AB-B96C-8EDA4FCBF74C}" presName="sibTrans" presStyleCnt="0"/>
      <dgm:spPr/>
    </dgm:pt>
    <dgm:pt modelId="{E5B50329-BFE6-4EDD-B4E9-C1D188A928AA}" type="pres">
      <dgm:prSet presAssocID="{C783B495-257F-46C4-A912-7AF62DF92F6B}" presName="compNode" presStyleCnt="0"/>
      <dgm:spPr/>
    </dgm:pt>
    <dgm:pt modelId="{A6492F19-536E-471B-9B0A-A7E6976DC300}" type="pres">
      <dgm:prSet presAssocID="{C783B495-257F-46C4-A912-7AF62DF92F6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53E24A48-C88E-4C4C-A695-45293FB1B57D}" type="pres">
      <dgm:prSet presAssocID="{C783B495-257F-46C4-A912-7AF62DF92F6B}" presName="spaceRect" presStyleCnt="0"/>
      <dgm:spPr/>
    </dgm:pt>
    <dgm:pt modelId="{B51D32ED-9969-40FE-815D-972C2F2CA690}" type="pres">
      <dgm:prSet presAssocID="{C783B495-257F-46C4-A912-7AF62DF92F6B}" presName="textRect" presStyleLbl="revTx" presStyleIdx="3" presStyleCnt="5" custScaleX="130281">
        <dgm:presLayoutVars>
          <dgm:chMax val="1"/>
          <dgm:chPref val="1"/>
        </dgm:presLayoutVars>
      </dgm:prSet>
      <dgm:spPr/>
    </dgm:pt>
    <dgm:pt modelId="{4C3B33A4-952C-424F-AE9B-F592C88D0ACC}" type="pres">
      <dgm:prSet presAssocID="{65754B59-D4CF-4CEA-913D-A4A5A2B404DD}" presName="sibTrans" presStyleCnt="0"/>
      <dgm:spPr/>
    </dgm:pt>
    <dgm:pt modelId="{FA333706-204E-40F8-9E1C-623F7FABE662}" type="pres">
      <dgm:prSet presAssocID="{45472A44-3296-4529-9572-C44715B261EC}" presName="compNode" presStyleCnt="0"/>
      <dgm:spPr/>
    </dgm:pt>
    <dgm:pt modelId="{D40950A1-B30E-4CAA-B8BF-6345DF327698}" type="pres">
      <dgm:prSet presAssocID="{45472A44-3296-4529-9572-C44715B261E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Yuan"/>
        </a:ext>
      </dgm:extLst>
    </dgm:pt>
    <dgm:pt modelId="{D84E5E40-B9D4-4043-A8B3-544515F708B7}" type="pres">
      <dgm:prSet presAssocID="{45472A44-3296-4529-9572-C44715B261EC}" presName="spaceRect" presStyleCnt="0"/>
      <dgm:spPr/>
    </dgm:pt>
    <dgm:pt modelId="{547264CC-243F-4DB5-8D82-9E5A9C24EF07}" type="pres">
      <dgm:prSet presAssocID="{45472A44-3296-4529-9572-C44715B261EC}" presName="textRect" presStyleLbl="revTx" presStyleIdx="4" presStyleCnt="5" custScaleX="164535">
        <dgm:presLayoutVars>
          <dgm:chMax val="1"/>
          <dgm:chPref val="1"/>
        </dgm:presLayoutVars>
      </dgm:prSet>
      <dgm:spPr/>
    </dgm:pt>
  </dgm:ptLst>
  <dgm:cxnLst>
    <dgm:cxn modelId="{AFEF0F13-DE4C-4A3F-B781-CCD804AA8FFD}" srcId="{24F7E4A3-A25A-401A-BA3C-AA39F1924EB0}" destId="{957A190E-3D64-4CE2-A9ED-193041F1B6CD}" srcOrd="1" destOrd="0" parTransId="{327AB451-17CD-43BF-ABF0-491E5AB9800E}" sibTransId="{F06A935C-99C8-4884-9E6C-93BB27AE4C97}"/>
    <dgm:cxn modelId="{6886091C-6DD0-4B88-9A08-191CE866F75B}" type="presOf" srcId="{957A190E-3D64-4CE2-A9ED-193041F1B6CD}" destId="{F59CCCDD-C0BF-4511-8CF0-9FDD2D7A35D5}" srcOrd="0" destOrd="0" presId="urn:microsoft.com/office/officeart/2018/2/layout/IconLabelList"/>
    <dgm:cxn modelId="{BBD4AC28-D08A-4B9C-9AE9-D02277B6AD70}" type="presOf" srcId="{24F7E4A3-A25A-401A-BA3C-AA39F1924EB0}" destId="{61EE7B00-51AE-4BE3-B128-38EF90C96C4F}" srcOrd="0" destOrd="0" presId="urn:microsoft.com/office/officeart/2018/2/layout/IconLabelList"/>
    <dgm:cxn modelId="{F0DA6738-A57A-4034-A2DB-186F9A4198F3}" srcId="{24F7E4A3-A25A-401A-BA3C-AA39F1924EB0}" destId="{45472A44-3296-4529-9572-C44715B261EC}" srcOrd="4" destOrd="0" parTransId="{4043C144-0F70-4333-8BDB-C1264255ED26}" sibTransId="{DB8A8DF9-B0B5-4C2D-A836-A75B2EA52572}"/>
    <dgm:cxn modelId="{82BBC23C-7F00-4D6D-872A-A5D00273EC9A}" type="presOf" srcId="{B9C478DB-8FF5-4633-9740-E7E25A46E058}" destId="{A95892C8-C028-460F-A969-21B0EA3FC79C}" srcOrd="0" destOrd="0" presId="urn:microsoft.com/office/officeart/2018/2/layout/IconLabelList"/>
    <dgm:cxn modelId="{99DEF043-3F39-4C4C-94C6-8E115FB927D0}" srcId="{24F7E4A3-A25A-401A-BA3C-AA39F1924EB0}" destId="{C783B495-257F-46C4-A912-7AF62DF92F6B}" srcOrd="3" destOrd="0" parTransId="{257477EF-0433-4B58-AD70-2F9B934ECF53}" sibTransId="{65754B59-D4CF-4CEA-913D-A4A5A2B404DD}"/>
    <dgm:cxn modelId="{317B7E8D-840A-4812-8465-7867B44E84C3}" srcId="{24F7E4A3-A25A-401A-BA3C-AA39F1924EB0}" destId="{B9C478DB-8FF5-4633-9740-E7E25A46E058}" srcOrd="0" destOrd="0" parTransId="{FB53AA72-6652-4452-8F18-7927B27E35FB}" sibTransId="{D4D28600-7577-4FD3-85D1-33EF4E3285C7}"/>
    <dgm:cxn modelId="{CC71D1BB-46C1-4AD4-8F49-E2BCE8BFEBEC}" type="presOf" srcId="{C783B495-257F-46C4-A912-7AF62DF92F6B}" destId="{B51D32ED-9969-40FE-815D-972C2F2CA690}" srcOrd="0" destOrd="0" presId="urn:microsoft.com/office/officeart/2018/2/layout/IconLabelList"/>
    <dgm:cxn modelId="{59929CCE-307F-46B1-8469-3718E7053230}" type="presOf" srcId="{10E8CA2B-1833-4A80-A9DF-58531B1FF293}" destId="{0AB5E7B2-3D30-4D90-AC84-F1A29C111E6A}" srcOrd="0" destOrd="0" presId="urn:microsoft.com/office/officeart/2018/2/layout/IconLabelList"/>
    <dgm:cxn modelId="{184456F0-9B38-45CB-9E19-92708F490823}" srcId="{24F7E4A3-A25A-401A-BA3C-AA39F1924EB0}" destId="{10E8CA2B-1833-4A80-A9DF-58531B1FF293}" srcOrd="2" destOrd="0" parTransId="{FF3890A6-3ED7-41B3-8CAC-6C31A5C89523}" sibTransId="{CB77D2E4-3024-48AB-B96C-8EDA4FCBF74C}"/>
    <dgm:cxn modelId="{DA9F9EF2-6A29-439C-BA7C-C6A25C4812A0}" type="presOf" srcId="{45472A44-3296-4529-9572-C44715B261EC}" destId="{547264CC-243F-4DB5-8D82-9E5A9C24EF07}" srcOrd="0" destOrd="0" presId="urn:microsoft.com/office/officeart/2018/2/layout/IconLabelList"/>
    <dgm:cxn modelId="{72241EE1-0583-4EE4-B084-FDF3F02978AA}" type="presParOf" srcId="{61EE7B00-51AE-4BE3-B128-38EF90C96C4F}" destId="{D2E1F3DC-BC1F-4B22-A713-E86EB53673C7}" srcOrd="0" destOrd="0" presId="urn:microsoft.com/office/officeart/2018/2/layout/IconLabelList"/>
    <dgm:cxn modelId="{817AE420-53A5-4373-9820-041FD4544F6C}" type="presParOf" srcId="{D2E1F3DC-BC1F-4B22-A713-E86EB53673C7}" destId="{2EF8575A-1389-464C-96B8-ED6978D2DAC0}" srcOrd="0" destOrd="0" presId="urn:microsoft.com/office/officeart/2018/2/layout/IconLabelList"/>
    <dgm:cxn modelId="{F2E40C46-52A6-4877-BCEE-9BFE42A617E4}" type="presParOf" srcId="{D2E1F3DC-BC1F-4B22-A713-E86EB53673C7}" destId="{E6B358E8-C2C4-4B4A-85CA-C3D2120EDC24}" srcOrd="1" destOrd="0" presId="urn:microsoft.com/office/officeart/2018/2/layout/IconLabelList"/>
    <dgm:cxn modelId="{83B6259A-02E6-49CB-90F5-30169E962490}" type="presParOf" srcId="{D2E1F3DC-BC1F-4B22-A713-E86EB53673C7}" destId="{A95892C8-C028-460F-A969-21B0EA3FC79C}" srcOrd="2" destOrd="0" presId="urn:microsoft.com/office/officeart/2018/2/layout/IconLabelList"/>
    <dgm:cxn modelId="{3D99EE68-116B-46D5-8511-D6A9888BF57F}" type="presParOf" srcId="{61EE7B00-51AE-4BE3-B128-38EF90C96C4F}" destId="{0FFF18F4-6ADD-44D2-9DC7-D25F35F95ED6}" srcOrd="1" destOrd="0" presId="urn:microsoft.com/office/officeart/2018/2/layout/IconLabelList"/>
    <dgm:cxn modelId="{4E9A7FD0-9818-4F44-AFD7-E7D59A207818}" type="presParOf" srcId="{61EE7B00-51AE-4BE3-B128-38EF90C96C4F}" destId="{88272D20-E7C7-4E0D-B12C-F3E72D8B5751}" srcOrd="2" destOrd="0" presId="urn:microsoft.com/office/officeart/2018/2/layout/IconLabelList"/>
    <dgm:cxn modelId="{65620429-1117-46EE-9E58-CCDF9599C41B}" type="presParOf" srcId="{88272D20-E7C7-4E0D-B12C-F3E72D8B5751}" destId="{44066BCA-7C8A-43DF-9CE8-AA4300FEA12E}" srcOrd="0" destOrd="0" presId="urn:microsoft.com/office/officeart/2018/2/layout/IconLabelList"/>
    <dgm:cxn modelId="{BBC09E45-9B75-4E5E-BE0F-17F1F3B4AC0E}" type="presParOf" srcId="{88272D20-E7C7-4E0D-B12C-F3E72D8B5751}" destId="{34D358B9-FE39-4938-B4C6-A5B4188383D1}" srcOrd="1" destOrd="0" presId="urn:microsoft.com/office/officeart/2018/2/layout/IconLabelList"/>
    <dgm:cxn modelId="{1AFFC708-1674-4DF4-8934-890354C7D4C4}" type="presParOf" srcId="{88272D20-E7C7-4E0D-B12C-F3E72D8B5751}" destId="{F59CCCDD-C0BF-4511-8CF0-9FDD2D7A35D5}" srcOrd="2" destOrd="0" presId="urn:microsoft.com/office/officeart/2018/2/layout/IconLabelList"/>
    <dgm:cxn modelId="{FBB0850C-BB79-4668-B265-4A06A1226B29}" type="presParOf" srcId="{61EE7B00-51AE-4BE3-B128-38EF90C96C4F}" destId="{DE276915-FB4E-40A8-A232-DB3EA532C005}" srcOrd="3" destOrd="0" presId="urn:microsoft.com/office/officeart/2018/2/layout/IconLabelList"/>
    <dgm:cxn modelId="{8BDA9218-42D1-4922-BF00-5825745C4AFF}" type="presParOf" srcId="{61EE7B00-51AE-4BE3-B128-38EF90C96C4F}" destId="{05CACE35-7DC2-4D16-A140-66FEECC0A10E}" srcOrd="4" destOrd="0" presId="urn:microsoft.com/office/officeart/2018/2/layout/IconLabelList"/>
    <dgm:cxn modelId="{C516C328-6C2B-436C-8F09-5399BF21FCD4}" type="presParOf" srcId="{05CACE35-7DC2-4D16-A140-66FEECC0A10E}" destId="{0746C838-1D90-40C9-8B4F-6EB3865F405E}" srcOrd="0" destOrd="0" presId="urn:microsoft.com/office/officeart/2018/2/layout/IconLabelList"/>
    <dgm:cxn modelId="{7D5B878E-5051-4188-981B-51A46F88C183}" type="presParOf" srcId="{05CACE35-7DC2-4D16-A140-66FEECC0A10E}" destId="{4728D450-16BC-43B7-AC2E-40B6B00F7D10}" srcOrd="1" destOrd="0" presId="urn:microsoft.com/office/officeart/2018/2/layout/IconLabelList"/>
    <dgm:cxn modelId="{2F1DB692-3D25-4F2C-93E0-2C6312F80AAD}" type="presParOf" srcId="{05CACE35-7DC2-4D16-A140-66FEECC0A10E}" destId="{0AB5E7B2-3D30-4D90-AC84-F1A29C111E6A}" srcOrd="2" destOrd="0" presId="urn:microsoft.com/office/officeart/2018/2/layout/IconLabelList"/>
    <dgm:cxn modelId="{0DA3E864-E50A-4BF8-9474-7115799FDD82}" type="presParOf" srcId="{61EE7B00-51AE-4BE3-B128-38EF90C96C4F}" destId="{01E05B1A-58B7-4989-8FFF-B84A8EDDBA3C}" srcOrd="5" destOrd="0" presId="urn:microsoft.com/office/officeart/2018/2/layout/IconLabelList"/>
    <dgm:cxn modelId="{6F1C5EAD-B1FF-4032-BD9D-735816B80F3F}" type="presParOf" srcId="{61EE7B00-51AE-4BE3-B128-38EF90C96C4F}" destId="{E5B50329-BFE6-4EDD-B4E9-C1D188A928AA}" srcOrd="6" destOrd="0" presId="urn:microsoft.com/office/officeart/2018/2/layout/IconLabelList"/>
    <dgm:cxn modelId="{5653AF7C-754B-4F8D-92EE-535A61FABC0F}" type="presParOf" srcId="{E5B50329-BFE6-4EDD-B4E9-C1D188A928AA}" destId="{A6492F19-536E-471B-9B0A-A7E6976DC300}" srcOrd="0" destOrd="0" presId="urn:microsoft.com/office/officeart/2018/2/layout/IconLabelList"/>
    <dgm:cxn modelId="{7E4A051E-8197-43BF-BA88-D1AAEC98BEF2}" type="presParOf" srcId="{E5B50329-BFE6-4EDD-B4E9-C1D188A928AA}" destId="{53E24A48-C88E-4C4C-A695-45293FB1B57D}" srcOrd="1" destOrd="0" presId="urn:microsoft.com/office/officeart/2018/2/layout/IconLabelList"/>
    <dgm:cxn modelId="{8331F441-2DA3-4712-81F3-C09AB7771EF7}" type="presParOf" srcId="{E5B50329-BFE6-4EDD-B4E9-C1D188A928AA}" destId="{B51D32ED-9969-40FE-815D-972C2F2CA690}" srcOrd="2" destOrd="0" presId="urn:microsoft.com/office/officeart/2018/2/layout/IconLabelList"/>
    <dgm:cxn modelId="{60D05A5F-69D3-4723-BC04-A3279DC944E4}" type="presParOf" srcId="{61EE7B00-51AE-4BE3-B128-38EF90C96C4F}" destId="{4C3B33A4-952C-424F-AE9B-F592C88D0ACC}" srcOrd="7" destOrd="0" presId="urn:microsoft.com/office/officeart/2018/2/layout/IconLabelList"/>
    <dgm:cxn modelId="{5E8CE478-FD79-421D-9FB9-1D26E80BB9C0}" type="presParOf" srcId="{61EE7B00-51AE-4BE3-B128-38EF90C96C4F}" destId="{FA333706-204E-40F8-9E1C-623F7FABE662}" srcOrd="8" destOrd="0" presId="urn:microsoft.com/office/officeart/2018/2/layout/IconLabelList"/>
    <dgm:cxn modelId="{8E684F61-EF82-42B5-A2C1-E6059EAD99E8}" type="presParOf" srcId="{FA333706-204E-40F8-9E1C-623F7FABE662}" destId="{D40950A1-B30E-4CAA-B8BF-6345DF327698}" srcOrd="0" destOrd="0" presId="urn:microsoft.com/office/officeart/2018/2/layout/IconLabelList"/>
    <dgm:cxn modelId="{2C51C7FE-2511-4F57-86F0-FDE1A8531C07}" type="presParOf" srcId="{FA333706-204E-40F8-9E1C-623F7FABE662}" destId="{D84E5E40-B9D4-4043-A8B3-544515F708B7}" srcOrd="1" destOrd="0" presId="urn:microsoft.com/office/officeart/2018/2/layout/IconLabelList"/>
    <dgm:cxn modelId="{F5A0C007-3EB7-48CC-B8D6-B210D4C5B3EE}" type="presParOf" srcId="{FA333706-204E-40F8-9E1C-623F7FABE662}" destId="{547264CC-243F-4DB5-8D82-9E5A9C24EF0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2532F1-5549-4ACF-A353-15F1B6154170}"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n-US"/>
        </a:p>
      </dgm:t>
    </dgm:pt>
    <dgm:pt modelId="{D8239E06-6A0F-472B-80BA-E9E1850CBD44}">
      <dgm:prSet/>
      <dgm:spPr>
        <a:ln>
          <a:noFill/>
        </a:ln>
      </dgm:spPr>
      <dgm:t>
        <a:bodyPr/>
        <a:lstStyle/>
        <a:p>
          <a:r>
            <a:rPr lang="en-US" b="1" dirty="0">
              <a:solidFill>
                <a:schemeClr val="tx1">
                  <a:lumMod val="20000"/>
                  <a:lumOff val="80000"/>
                </a:schemeClr>
              </a:solidFill>
            </a:rPr>
            <a:t>Assessing</a:t>
          </a:r>
          <a:r>
            <a:rPr lang="en-US" dirty="0">
              <a:solidFill>
                <a:schemeClr val="tx1">
                  <a:lumMod val="20000"/>
                  <a:lumOff val="80000"/>
                </a:schemeClr>
              </a:solidFill>
            </a:rPr>
            <a:t> </a:t>
          </a:r>
          <a:r>
            <a:rPr lang="en-US" dirty="0"/>
            <a:t>the levels of Belonging and Engagement in your organization</a:t>
          </a:r>
        </a:p>
      </dgm:t>
    </dgm:pt>
    <dgm:pt modelId="{62892079-880C-48F1-B2C9-7174BF3D65EB}" type="parTrans" cxnId="{7BF5E1F2-19EF-4C79-99AB-239C9A297E2D}">
      <dgm:prSet/>
      <dgm:spPr/>
      <dgm:t>
        <a:bodyPr/>
        <a:lstStyle/>
        <a:p>
          <a:endParaRPr lang="en-US"/>
        </a:p>
      </dgm:t>
    </dgm:pt>
    <dgm:pt modelId="{409C126A-B0E2-4386-9EF6-C8E640A77459}" type="sibTrans" cxnId="{7BF5E1F2-19EF-4C79-99AB-239C9A297E2D}">
      <dgm:prSet/>
      <dgm:spPr/>
      <dgm:t>
        <a:bodyPr/>
        <a:lstStyle/>
        <a:p>
          <a:endParaRPr lang="en-US"/>
        </a:p>
      </dgm:t>
    </dgm:pt>
    <dgm:pt modelId="{53ECD104-331C-4201-BAFF-C324B70478B4}">
      <dgm:prSet/>
      <dgm:spPr>
        <a:ln>
          <a:noFill/>
        </a:ln>
      </dgm:spPr>
      <dgm:t>
        <a:bodyPr/>
        <a:lstStyle/>
        <a:p>
          <a:r>
            <a:rPr lang="en-US" b="1" dirty="0">
              <a:solidFill>
                <a:schemeClr val="tx1">
                  <a:lumMod val="20000"/>
                  <a:lumOff val="80000"/>
                </a:schemeClr>
              </a:solidFill>
            </a:rPr>
            <a:t>Articulating</a:t>
          </a:r>
          <a:r>
            <a:rPr lang="en-US" dirty="0"/>
            <a:t> expectations about behaviors expected to these concepts</a:t>
          </a:r>
        </a:p>
      </dgm:t>
    </dgm:pt>
    <dgm:pt modelId="{3549FF49-593C-4CAD-8B07-1C916232ADB7}" type="parTrans" cxnId="{3E1333AD-C29B-4DF3-B74F-8AD29CC901BD}">
      <dgm:prSet/>
      <dgm:spPr/>
      <dgm:t>
        <a:bodyPr/>
        <a:lstStyle/>
        <a:p>
          <a:endParaRPr lang="en-US"/>
        </a:p>
      </dgm:t>
    </dgm:pt>
    <dgm:pt modelId="{80809422-E3F9-439E-B696-87FADF8E8B08}" type="sibTrans" cxnId="{3E1333AD-C29B-4DF3-B74F-8AD29CC901BD}">
      <dgm:prSet/>
      <dgm:spPr/>
      <dgm:t>
        <a:bodyPr/>
        <a:lstStyle/>
        <a:p>
          <a:endParaRPr lang="en-US"/>
        </a:p>
      </dgm:t>
    </dgm:pt>
    <dgm:pt modelId="{BE128CED-3240-4E1A-8898-D2400620986A}">
      <dgm:prSet/>
      <dgm:spPr>
        <a:ln>
          <a:noFill/>
        </a:ln>
      </dgm:spPr>
      <dgm:t>
        <a:bodyPr/>
        <a:lstStyle/>
        <a:p>
          <a:r>
            <a:rPr lang="en-US" b="1" dirty="0">
              <a:solidFill>
                <a:schemeClr val="bg2">
                  <a:lumMod val="50000"/>
                </a:schemeClr>
              </a:solidFill>
            </a:rPr>
            <a:t>Role Modeling</a:t>
          </a:r>
          <a:r>
            <a:rPr lang="en-US" dirty="0">
              <a:solidFill>
                <a:schemeClr val="bg2">
                  <a:lumMod val="50000"/>
                </a:schemeClr>
              </a:solidFill>
            </a:rPr>
            <a:t> </a:t>
          </a:r>
          <a:r>
            <a:rPr lang="en-US" dirty="0"/>
            <a:t>behaviors for others</a:t>
          </a:r>
        </a:p>
      </dgm:t>
    </dgm:pt>
    <dgm:pt modelId="{96CC024F-EA19-44BD-800D-A982911E9BCD}" type="parTrans" cxnId="{0D03D996-D2B3-40E1-9188-9186DA7E25C5}">
      <dgm:prSet/>
      <dgm:spPr/>
      <dgm:t>
        <a:bodyPr/>
        <a:lstStyle/>
        <a:p>
          <a:endParaRPr lang="en-US"/>
        </a:p>
      </dgm:t>
    </dgm:pt>
    <dgm:pt modelId="{56518A7C-DB00-4476-BE1F-11EA209DEFCB}" type="sibTrans" cxnId="{0D03D996-D2B3-40E1-9188-9186DA7E25C5}">
      <dgm:prSet/>
      <dgm:spPr/>
      <dgm:t>
        <a:bodyPr/>
        <a:lstStyle/>
        <a:p>
          <a:endParaRPr lang="en-US"/>
        </a:p>
      </dgm:t>
    </dgm:pt>
    <dgm:pt modelId="{0B7D5A12-0EDE-4326-932E-4225B6D9DE0F}">
      <dgm:prSet/>
      <dgm:spPr>
        <a:ln>
          <a:noFill/>
        </a:ln>
      </dgm:spPr>
      <dgm:t>
        <a:bodyPr/>
        <a:lstStyle/>
        <a:p>
          <a:r>
            <a:rPr lang="en-US" b="1" dirty="0">
              <a:solidFill>
                <a:schemeClr val="tx1">
                  <a:lumMod val="20000"/>
                  <a:lumOff val="80000"/>
                </a:schemeClr>
              </a:solidFill>
            </a:rPr>
            <a:t>Reinforcing</a:t>
          </a:r>
          <a:r>
            <a:rPr lang="en-US" dirty="0"/>
            <a:t> </a:t>
          </a:r>
          <a:br>
            <a:rPr lang="en-US" dirty="0"/>
          </a:br>
          <a:r>
            <a:rPr lang="en-US" dirty="0"/>
            <a:t>a culture that allows people to be their best </a:t>
          </a:r>
        </a:p>
      </dgm:t>
    </dgm:pt>
    <dgm:pt modelId="{9C096DB1-A832-48C8-A10B-752F89626D84}" type="parTrans" cxnId="{BE72D1FF-4D4D-4D6F-B790-9E61C0E75D95}">
      <dgm:prSet/>
      <dgm:spPr/>
      <dgm:t>
        <a:bodyPr/>
        <a:lstStyle/>
        <a:p>
          <a:endParaRPr lang="en-US"/>
        </a:p>
      </dgm:t>
    </dgm:pt>
    <dgm:pt modelId="{45CD65FE-8F22-4D08-B0B6-E5DFB45E5676}" type="sibTrans" cxnId="{BE72D1FF-4D4D-4D6F-B790-9E61C0E75D95}">
      <dgm:prSet/>
      <dgm:spPr/>
      <dgm:t>
        <a:bodyPr/>
        <a:lstStyle/>
        <a:p>
          <a:endParaRPr lang="en-US"/>
        </a:p>
      </dgm:t>
    </dgm:pt>
    <dgm:pt modelId="{D3E926C2-172F-40CB-9BB9-6511127E4BBA}" type="pres">
      <dgm:prSet presAssocID="{8F2532F1-5549-4ACF-A353-15F1B6154170}" presName="diagram" presStyleCnt="0">
        <dgm:presLayoutVars>
          <dgm:dir/>
          <dgm:resizeHandles val="exact"/>
        </dgm:presLayoutVars>
      </dgm:prSet>
      <dgm:spPr/>
    </dgm:pt>
    <dgm:pt modelId="{02C42614-6CF3-4E50-94C7-6090FC78C659}" type="pres">
      <dgm:prSet presAssocID="{D8239E06-6A0F-472B-80BA-E9E1850CBD44}" presName="node" presStyleLbl="node1" presStyleIdx="0" presStyleCnt="4">
        <dgm:presLayoutVars>
          <dgm:bulletEnabled val="1"/>
        </dgm:presLayoutVars>
      </dgm:prSet>
      <dgm:spPr/>
    </dgm:pt>
    <dgm:pt modelId="{4BA0D3FD-088A-4D5A-BB1A-22979FD3A2B7}" type="pres">
      <dgm:prSet presAssocID="{409C126A-B0E2-4386-9EF6-C8E640A77459}" presName="sibTrans" presStyleCnt="0"/>
      <dgm:spPr/>
    </dgm:pt>
    <dgm:pt modelId="{CC069D9A-917C-48CE-90CC-692E9D6958EF}" type="pres">
      <dgm:prSet presAssocID="{53ECD104-331C-4201-BAFF-C324B70478B4}" presName="node" presStyleLbl="node1" presStyleIdx="1" presStyleCnt="4" custLinFactNeighborY="-18">
        <dgm:presLayoutVars>
          <dgm:bulletEnabled val="1"/>
        </dgm:presLayoutVars>
      </dgm:prSet>
      <dgm:spPr/>
    </dgm:pt>
    <dgm:pt modelId="{B846F839-FC81-4940-8A0D-EEA4657C4300}" type="pres">
      <dgm:prSet presAssocID="{80809422-E3F9-439E-B696-87FADF8E8B08}" presName="sibTrans" presStyleCnt="0"/>
      <dgm:spPr/>
    </dgm:pt>
    <dgm:pt modelId="{E2CA86AF-D555-4C5D-90CB-422F55C6D5BF}" type="pres">
      <dgm:prSet presAssocID="{BE128CED-3240-4E1A-8898-D2400620986A}" presName="node" presStyleLbl="node1" presStyleIdx="2" presStyleCnt="4">
        <dgm:presLayoutVars>
          <dgm:bulletEnabled val="1"/>
        </dgm:presLayoutVars>
      </dgm:prSet>
      <dgm:spPr/>
    </dgm:pt>
    <dgm:pt modelId="{072AC2BF-3F0C-42F8-8850-DD3921F85F07}" type="pres">
      <dgm:prSet presAssocID="{56518A7C-DB00-4476-BE1F-11EA209DEFCB}" presName="sibTrans" presStyleCnt="0"/>
      <dgm:spPr/>
    </dgm:pt>
    <dgm:pt modelId="{BC648C7D-5B1D-48DF-836B-E59979B2C3E9}" type="pres">
      <dgm:prSet presAssocID="{0B7D5A12-0EDE-4326-932E-4225B6D9DE0F}" presName="node" presStyleLbl="node1" presStyleIdx="3" presStyleCnt="4">
        <dgm:presLayoutVars>
          <dgm:bulletEnabled val="1"/>
        </dgm:presLayoutVars>
      </dgm:prSet>
      <dgm:spPr/>
    </dgm:pt>
  </dgm:ptLst>
  <dgm:cxnLst>
    <dgm:cxn modelId="{863B8A3D-9C7D-419E-87E8-2E675C05CCC2}" type="presOf" srcId="{53ECD104-331C-4201-BAFF-C324B70478B4}" destId="{CC069D9A-917C-48CE-90CC-692E9D6958EF}" srcOrd="0" destOrd="0" presId="urn:microsoft.com/office/officeart/2005/8/layout/default"/>
    <dgm:cxn modelId="{4E0A7675-8964-4492-925E-8AD7753CE0E4}" type="presOf" srcId="{8F2532F1-5549-4ACF-A353-15F1B6154170}" destId="{D3E926C2-172F-40CB-9BB9-6511127E4BBA}" srcOrd="0" destOrd="0" presId="urn:microsoft.com/office/officeart/2005/8/layout/default"/>
    <dgm:cxn modelId="{F0726A87-A737-4E0D-BE12-097A52FF9CA0}" type="presOf" srcId="{D8239E06-6A0F-472B-80BA-E9E1850CBD44}" destId="{02C42614-6CF3-4E50-94C7-6090FC78C659}" srcOrd="0" destOrd="0" presId="urn:microsoft.com/office/officeart/2005/8/layout/default"/>
    <dgm:cxn modelId="{0D03D996-D2B3-40E1-9188-9186DA7E25C5}" srcId="{8F2532F1-5549-4ACF-A353-15F1B6154170}" destId="{BE128CED-3240-4E1A-8898-D2400620986A}" srcOrd="2" destOrd="0" parTransId="{96CC024F-EA19-44BD-800D-A982911E9BCD}" sibTransId="{56518A7C-DB00-4476-BE1F-11EA209DEFCB}"/>
    <dgm:cxn modelId="{3E1333AD-C29B-4DF3-B74F-8AD29CC901BD}" srcId="{8F2532F1-5549-4ACF-A353-15F1B6154170}" destId="{53ECD104-331C-4201-BAFF-C324B70478B4}" srcOrd="1" destOrd="0" parTransId="{3549FF49-593C-4CAD-8B07-1C916232ADB7}" sibTransId="{80809422-E3F9-439E-B696-87FADF8E8B08}"/>
    <dgm:cxn modelId="{3FBC90C9-5F2E-427D-9D11-81F1C32D672D}" type="presOf" srcId="{BE128CED-3240-4E1A-8898-D2400620986A}" destId="{E2CA86AF-D555-4C5D-90CB-422F55C6D5BF}" srcOrd="0" destOrd="0" presId="urn:microsoft.com/office/officeart/2005/8/layout/default"/>
    <dgm:cxn modelId="{7BF5E1F2-19EF-4C79-99AB-239C9A297E2D}" srcId="{8F2532F1-5549-4ACF-A353-15F1B6154170}" destId="{D8239E06-6A0F-472B-80BA-E9E1850CBD44}" srcOrd="0" destOrd="0" parTransId="{62892079-880C-48F1-B2C9-7174BF3D65EB}" sibTransId="{409C126A-B0E2-4386-9EF6-C8E640A77459}"/>
    <dgm:cxn modelId="{846054FE-C98D-4977-90CD-873D0B603C06}" type="presOf" srcId="{0B7D5A12-0EDE-4326-932E-4225B6D9DE0F}" destId="{BC648C7D-5B1D-48DF-836B-E59979B2C3E9}" srcOrd="0" destOrd="0" presId="urn:microsoft.com/office/officeart/2005/8/layout/default"/>
    <dgm:cxn modelId="{BE72D1FF-4D4D-4D6F-B790-9E61C0E75D95}" srcId="{8F2532F1-5549-4ACF-A353-15F1B6154170}" destId="{0B7D5A12-0EDE-4326-932E-4225B6D9DE0F}" srcOrd="3" destOrd="0" parTransId="{9C096DB1-A832-48C8-A10B-752F89626D84}" sibTransId="{45CD65FE-8F22-4D08-B0B6-E5DFB45E5676}"/>
    <dgm:cxn modelId="{90B890F6-AD27-44F2-97DC-01648C1F9F25}" type="presParOf" srcId="{D3E926C2-172F-40CB-9BB9-6511127E4BBA}" destId="{02C42614-6CF3-4E50-94C7-6090FC78C659}" srcOrd="0" destOrd="0" presId="urn:microsoft.com/office/officeart/2005/8/layout/default"/>
    <dgm:cxn modelId="{D7FF91AB-8F61-4145-B302-612456A5871B}" type="presParOf" srcId="{D3E926C2-172F-40CB-9BB9-6511127E4BBA}" destId="{4BA0D3FD-088A-4D5A-BB1A-22979FD3A2B7}" srcOrd="1" destOrd="0" presId="urn:microsoft.com/office/officeart/2005/8/layout/default"/>
    <dgm:cxn modelId="{FCBBC79F-5D9A-409B-B18F-8D61C6E79128}" type="presParOf" srcId="{D3E926C2-172F-40CB-9BB9-6511127E4BBA}" destId="{CC069D9A-917C-48CE-90CC-692E9D6958EF}" srcOrd="2" destOrd="0" presId="urn:microsoft.com/office/officeart/2005/8/layout/default"/>
    <dgm:cxn modelId="{641643FF-8D53-49EB-BCDC-8DEF14243FA1}" type="presParOf" srcId="{D3E926C2-172F-40CB-9BB9-6511127E4BBA}" destId="{B846F839-FC81-4940-8A0D-EEA4657C4300}" srcOrd="3" destOrd="0" presId="urn:microsoft.com/office/officeart/2005/8/layout/default"/>
    <dgm:cxn modelId="{FF7F41E1-CE15-4828-97CF-9D892AF8A5E9}" type="presParOf" srcId="{D3E926C2-172F-40CB-9BB9-6511127E4BBA}" destId="{E2CA86AF-D555-4C5D-90CB-422F55C6D5BF}" srcOrd="4" destOrd="0" presId="urn:microsoft.com/office/officeart/2005/8/layout/default"/>
    <dgm:cxn modelId="{32E44C62-F2D6-49BB-AAC0-35B34A7D7CE0}" type="presParOf" srcId="{D3E926C2-172F-40CB-9BB9-6511127E4BBA}" destId="{072AC2BF-3F0C-42F8-8850-DD3921F85F07}" srcOrd="5" destOrd="0" presId="urn:microsoft.com/office/officeart/2005/8/layout/default"/>
    <dgm:cxn modelId="{69EFA80B-DD73-495C-86F5-8FA136944FAE}" type="presParOf" srcId="{D3E926C2-172F-40CB-9BB9-6511127E4BBA}" destId="{BC648C7D-5B1D-48DF-836B-E59979B2C3E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CCF66-444F-4E7A-BCA7-2CD0D4452A52}">
      <dsp:nvSpPr>
        <dsp:cNvPr id="0" name=""/>
        <dsp:cNvSpPr/>
      </dsp:nvSpPr>
      <dsp:spPr>
        <a:xfrm>
          <a:off x="0" y="625563"/>
          <a:ext cx="10058399" cy="11548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CACF3F-BDB4-4B28-A019-AAFF24CEB113}">
      <dsp:nvSpPr>
        <dsp:cNvPr id="0" name=""/>
        <dsp:cNvSpPr/>
      </dsp:nvSpPr>
      <dsp:spPr>
        <a:xfrm>
          <a:off x="349353" y="885413"/>
          <a:ext cx="635187" cy="635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23C1C3-A3F0-4000-9FAF-950C5A45DACC}">
      <dsp:nvSpPr>
        <dsp:cNvPr id="0" name=""/>
        <dsp:cNvSpPr/>
      </dsp:nvSpPr>
      <dsp:spPr>
        <a:xfrm>
          <a:off x="1333894" y="625563"/>
          <a:ext cx="8724505" cy="1154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26" tIns="122226" rIns="122226" bIns="122226" numCol="1" spcCol="1270" anchor="ctr" anchorCtr="0">
          <a:noAutofit/>
        </a:bodyPr>
        <a:lstStyle/>
        <a:p>
          <a:pPr marL="0" lvl="0" indent="0" algn="l" defTabSz="1111250">
            <a:lnSpc>
              <a:spcPct val="90000"/>
            </a:lnSpc>
            <a:spcBef>
              <a:spcPct val="0"/>
            </a:spcBef>
            <a:spcAft>
              <a:spcPct val="35000"/>
            </a:spcAft>
            <a:buNone/>
          </a:pPr>
          <a:r>
            <a:rPr lang="en-US" sz="2500" kern="1200" dirty="0"/>
            <a:t>A feeling of belonging at a company has the strongest relationship to engagement</a:t>
          </a:r>
        </a:p>
      </dsp:txBody>
      <dsp:txXfrm>
        <a:off x="1333894" y="625563"/>
        <a:ext cx="8724505" cy="1154887"/>
      </dsp:txXfrm>
    </dsp:sp>
    <dsp:sp modelId="{E2AEA386-B386-4BB1-BC75-E66BF3AC5B67}">
      <dsp:nvSpPr>
        <dsp:cNvPr id="0" name=""/>
        <dsp:cNvSpPr/>
      </dsp:nvSpPr>
      <dsp:spPr>
        <a:xfrm>
          <a:off x="0" y="2069172"/>
          <a:ext cx="10058399" cy="11548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ADC42-276C-4569-9933-3792AB1E7DE6}">
      <dsp:nvSpPr>
        <dsp:cNvPr id="0" name=""/>
        <dsp:cNvSpPr/>
      </dsp:nvSpPr>
      <dsp:spPr>
        <a:xfrm>
          <a:off x="349353" y="2329022"/>
          <a:ext cx="635187" cy="635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EBB56A-D6CB-4F21-8A08-552F59E244C7}">
      <dsp:nvSpPr>
        <dsp:cNvPr id="0" name=""/>
        <dsp:cNvSpPr/>
      </dsp:nvSpPr>
      <dsp:spPr>
        <a:xfrm>
          <a:off x="1333894" y="2069172"/>
          <a:ext cx="8724505" cy="1154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26" tIns="122226" rIns="122226" bIns="122226" numCol="1" spcCol="1270" anchor="ctr" anchorCtr="0">
          <a:noAutofit/>
        </a:bodyPr>
        <a:lstStyle/>
        <a:p>
          <a:pPr marL="0" lvl="0" indent="0" algn="l" defTabSz="1111250">
            <a:lnSpc>
              <a:spcPct val="90000"/>
            </a:lnSpc>
            <a:spcBef>
              <a:spcPct val="0"/>
            </a:spcBef>
            <a:spcAft>
              <a:spcPct val="35000"/>
            </a:spcAft>
            <a:buNone/>
          </a:pPr>
          <a:r>
            <a:rPr lang="en-US" sz="2500" kern="1200" dirty="0"/>
            <a:t>This means that belonging has a high correlation to business outcomes like productivity and retention</a:t>
          </a:r>
        </a:p>
      </dsp:txBody>
      <dsp:txXfrm>
        <a:off x="1333894" y="2069172"/>
        <a:ext cx="8724505" cy="1154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8575A-1389-464C-96B8-ED6978D2DAC0}">
      <dsp:nvSpPr>
        <dsp:cNvPr id="0" name=""/>
        <dsp:cNvSpPr/>
      </dsp:nvSpPr>
      <dsp:spPr>
        <a:xfrm>
          <a:off x="762179" y="1189201"/>
          <a:ext cx="672363" cy="6723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5892C8-C028-460F-A969-21B0EA3FC79C}">
      <dsp:nvSpPr>
        <dsp:cNvPr id="0" name=""/>
        <dsp:cNvSpPr/>
      </dsp:nvSpPr>
      <dsp:spPr>
        <a:xfrm>
          <a:off x="4620" y="2153374"/>
          <a:ext cx="2187481" cy="980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Outperform colleagues by 20% + </a:t>
          </a:r>
          <a:br>
            <a:rPr lang="en-US" sz="1400" kern="1200" dirty="0"/>
          </a:br>
          <a:br>
            <a:rPr lang="en-US" sz="1400" kern="1200" dirty="0"/>
          </a:br>
          <a:r>
            <a:rPr lang="en-US" sz="1400" kern="1200" dirty="0"/>
            <a:t>(The Conference Board)</a:t>
          </a:r>
        </a:p>
      </dsp:txBody>
      <dsp:txXfrm>
        <a:off x="4620" y="2153374"/>
        <a:ext cx="2187481" cy="980529"/>
      </dsp:txXfrm>
    </dsp:sp>
    <dsp:sp modelId="{44066BCA-7C8A-43DF-9CE8-AA4300FEA12E}">
      <dsp:nvSpPr>
        <dsp:cNvPr id="0" name=""/>
        <dsp:cNvSpPr/>
      </dsp:nvSpPr>
      <dsp:spPr>
        <a:xfrm>
          <a:off x="3009426" y="1189201"/>
          <a:ext cx="672363" cy="6723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9CCCDD-C0BF-4511-8CF0-9FDD2D7A35D5}">
      <dsp:nvSpPr>
        <dsp:cNvPr id="0" name=""/>
        <dsp:cNvSpPr/>
      </dsp:nvSpPr>
      <dsp:spPr>
        <a:xfrm>
          <a:off x="2453576" y="2153374"/>
          <a:ext cx="1784063" cy="980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Generate 40% more revenue</a:t>
          </a:r>
          <a:br>
            <a:rPr lang="en-US" sz="1400" kern="1200" dirty="0"/>
          </a:br>
          <a:br>
            <a:rPr lang="en-US" sz="1400" kern="1200" dirty="0"/>
          </a:br>
          <a:r>
            <a:rPr lang="en-US" sz="1400" kern="1200" dirty="0"/>
            <a:t>(Hay Group)</a:t>
          </a:r>
        </a:p>
      </dsp:txBody>
      <dsp:txXfrm>
        <a:off x="2453576" y="2153374"/>
        <a:ext cx="1784063" cy="980529"/>
      </dsp:txXfrm>
    </dsp:sp>
    <dsp:sp modelId="{0746C838-1D90-40C9-8B4F-6EB3865F405E}">
      <dsp:nvSpPr>
        <dsp:cNvPr id="0" name=""/>
        <dsp:cNvSpPr/>
      </dsp:nvSpPr>
      <dsp:spPr>
        <a:xfrm>
          <a:off x="5054158" y="1189201"/>
          <a:ext cx="672363" cy="6723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B5E7B2-3D30-4D90-AC84-F1A29C111E6A}">
      <dsp:nvSpPr>
        <dsp:cNvPr id="0" name=""/>
        <dsp:cNvSpPr/>
      </dsp:nvSpPr>
      <dsp:spPr>
        <a:xfrm>
          <a:off x="4499114" y="2153374"/>
          <a:ext cx="1782450" cy="980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60% fewer sick days  </a:t>
          </a:r>
          <a:br>
            <a:rPr lang="en-US" sz="1400" kern="1200" dirty="0"/>
          </a:br>
          <a:br>
            <a:rPr lang="en-US" sz="1400" kern="1200" dirty="0"/>
          </a:br>
          <a:r>
            <a:rPr lang="en-US" sz="1400" kern="1200" dirty="0"/>
            <a:t>(Gallup)</a:t>
          </a:r>
        </a:p>
      </dsp:txBody>
      <dsp:txXfrm>
        <a:off x="4499114" y="2153374"/>
        <a:ext cx="1782450" cy="980529"/>
      </dsp:txXfrm>
    </dsp:sp>
    <dsp:sp modelId="{A6492F19-536E-471B-9B0A-A7E6976DC300}">
      <dsp:nvSpPr>
        <dsp:cNvPr id="0" name=""/>
        <dsp:cNvSpPr/>
      </dsp:nvSpPr>
      <dsp:spPr>
        <a:xfrm>
          <a:off x="7180148" y="1189201"/>
          <a:ext cx="672363" cy="6723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1D32ED-9969-40FE-815D-972C2F2CA690}">
      <dsp:nvSpPr>
        <dsp:cNvPr id="0" name=""/>
        <dsp:cNvSpPr/>
      </dsp:nvSpPr>
      <dsp:spPr>
        <a:xfrm>
          <a:off x="6543039" y="2153374"/>
          <a:ext cx="1946581" cy="980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87% less likely to leave </a:t>
          </a:r>
          <a:br>
            <a:rPr lang="en-US" sz="1400" kern="1200" dirty="0"/>
          </a:br>
          <a:br>
            <a:rPr lang="en-US" sz="1400" kern="1200" dirty="0"/>
          </a:br>
          <a:r>
            <a:rPr lang="en-US" sz="1400" kern="1200" dirty="0"/>
            <a:t>(CEB)</a:t>
          </a:r>
        </a:p>
      </dsp:txBody>
      <dsp:txXfrm>
        <a:off x="6543039" y="2153374"/>
        <a:ext cx="1946581" cy="980529"/>
      </dsp:txXfrm>
    </dsp:sp>
    <dsp:sp modelId="{D40950A1-B30E-4CAA-B8BF-6345DF327698}">
      <dsp:nvSpPr>
        <dsp:cNvPr id="0" name=""/>
        <dsp:cNvSpPr/>
      </dsp:nvSpPr>
      <dsp:spPr>
        <a:xfrm>
          <a:off x="9644105" y="1189201"/>
          <a:ext cx="672363" cy="6723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7264CC-243F-4DB5-8D82-9E5A9C24EF07}">
      <dsp:nvSpPr>
        <dsp:cNvPr id="0" name=""/>
        <dsp:cNvSpPr/>
      </dsp:nvSpPr>
      <dsp:spPr>
        <a:xfrm>
          <a:off x="8751095" y="2153374"/>
          <a:ext cx="2458384" cy="980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Return on Assets, Net Margin, Customer Satisfaction and Company Reputation increase as engagement increases</a:t>
          </a:r>
          <a:br>
            <a:rPr lang="en-US" sz="1400" kern="1200" dirty="0"/>
          </a:br>
          <a:br>
            <a:rPr lang="en-US" sz="1400" kern="1200" dirty="0"/>
          </a:br>
          <a:r>
            <a:rPr lang="en-US" sz="1400" kern="1200" dirty="0"/>
            <a:t>(Independent Experts) </a:t>
          </a:r>
        </a:p>
      </dsp:txBody>
      <dsp:txXfrm>
        <a:off x="8751095" y="2153374"/>
        <a:ext cx="2458384" cy="9805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2614-6CF3-4E50-94C7-6090FC78C659}">
      <dsp:nvSpPr>
        <dsp:cNvPr id="0" name=""/>
        <dsp:cNvSpPr/>
      </dsp:nvSpPr>
      <dsp:spPr>
        <a:xfrm>
          <a:off x="1038154" y="352"/>
          <a:ext cx="3181164" cy="1908698"/>
        </a:xfrm>
        <a:prstGeom prst="rect">
          <a:avLst/>
        </a:prstGeom>
        <a:solidFill>
          <a:schemeClr val="accent2">
            <a:shade val="5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chemeClr val="tx1">
                  <a:lumMod val="20000"/>
                  <a:lumOff val="80000"/>
                </a:schemeClr>
              </a:solidFill>
            </a:rPr>
            <a:t>Assessing</a:t>
          </a:r>
          <a:r>
            <a:rPr lang="en-US" sz="2900" kern="1200" dirty="0">
              <a:solidFill>
                <a:schemeClr val="tx1">
                  <a:lumMod val="20000"/>
                  <a:lumOff val="80000"/>
                </a:schemeClr>
              </a:solidFill>
            </a:rPr>
            <a:t> </a:t>
          </a:r>
          <a:r>
            <a:rPr lang="en-US" sz="2900" kern="1200" dirty="0"/>
            <a:t>the levels of Belonging and Engagement in your organization</a:t>
          </a:r>
        </a:p>
      </dsp:txBody>
      <dsp:txXfrm>
        <a:off x="1038154" y="352"/>
        <a:ext cx="3181164" cy="1908698"/>
      </dsp:txXfrm>
    </dsp:sp>
    <dsp:sp modelId="{CC069D9A-917C-48CE-90CC-692E9D6958EF}">
      <dsp:nvSpPr>
        <dsp:cNvPr id="0" name=""/>
        <dsp:cNvSpPr/>
      </dsp:nvSpPr>
      <dsp:spPr>
        <a:xfrm>
          <a:off x="4537435" y="8"/>
          <a:ext cx="3181164" cy="1908698"/>
        </a:xfrm>
        <a:prstGeom prst="rect">
          <a:avLst/>
        </a:prstGeom>
        <a:solidFill>
          <a:schemeClr val="accent2">
            <a:shade val="50000"/>
            <a:hueOff val="196391"/>
            <a:satOff val="-7542"/>
            <a:lumOff val="23927"/>
            <a:alphaOff val="0"/>
          </a:schemeClr>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chemeClr val="tx1">
                  <a:lumMod val="20000"/>
                  <a:lumOff val="80000"/>
                </a:schemeClr>
              </a:solidFill>
            </a:rPr>
            <a:t>Articulating</a:t>
          </a:r>
          <a:r>
            <a:rPr lang="en-US" sz="2900" kern="1200" dirty="0"/>
            <a:t> expectations about behaviors expected to these concepts</a:t>
          </a:r>
        </a:p>
      </dsp:txBody>
      <dsp:txXfrm>
        <a:off x="4537435" y="8"/>
        <a:ext cx="3181164" cy="1908698"/>
      </dsp:txXfrm>
    </dsp:sp>
    <dsp:sp modelId="{E2CA86AF-D555-4C5D-90CB-422F55C6D5BF}">
      <dsp:nvSpPr>
        <dsp:cNvPr id="0" name=""/>
        <dsp:cNvSpPr/>
      </dsp:nvSpPr>
      <dsp:spPr>
        <a:xfrm>
          <a:off x="1038154" y="2227167"/>
          <a:ext cx="3181164" cy="1908698"/>
        </a:xfrm>
        <a:prstGeom prst="rect">
          <a:avLst/>
        </a:prstGeom>
        <a:solidFill>
          <a:schemeClr val="accent2">
            <a:shade val="50000"/>
            <a:hueOff val="392782"/>
            <a:satOff val="-15085"/>
            <a:lumOff val="47853"/>
            <a:alphaOff val="0"/>
          </a:schemeClr>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chemeClr val="bg2">
                  <a:lumMod val="50000"/>
                </a:schemeClr>
              </a:solidFill>
            </a:rPr>
            <a:t>Role Modeling</a:t>
          </a:r>
          <a:r>
            <a:rPr lang="en-US" sz="2900" kern="1200" dirty="0">
              <a:solidFill>
                <a:schemeClr val="bg2">
                  <a:lumMod val="50000"/>
                </a:schemeClr>
              </a:solidFill>
            </a:rPr>
            <a:t> </a:t>
          </a:r>
          <a:r>
            <a:rPr lang="en-US" sz="2900" kern="1200" dirty="0"/>
            <a:t>behaviors for others</a:t>
          </a:r>
        </a:p>
      </dsp:txBody>
      <dsp:txXfrm>
        <a:off x="1038154" y="2227167"/>
        <a:ext cx="3181164" cy="1908698"/>
      </dsp:txXfrm>
    </dsp:sp>
    <dsp:sp modelId="{BC648C7D-5B1D-48DF-836B-E59979B2C3E9}">
      <dsp:nvSpPr>
        <dsp:cNvPr id="0" name=""/>
        <dsp:cNvSpPr/>
      </dsp:nvSpPr>
      <dsp:spPr>
        <a:xfrm>
          <a:off x="4537435" y="2227167"/>
          <a:ext cx="3181164" cy="1908698"/>
        </a:xfrm>
        <a:prstGeom prst="rect">
          <a:avLst/>
        </a:prstGeom>
        <a:solidFill>
          <a:schemeClr val="accent2">
            <a:shade val="50000"/>
            <a:hueOff val="196391"/>
            <a:satOff val="-7542"/>
            <a:lumOff val="23927"/>
            <a:alphaOff val="0"/>
          </a:schemeClr>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chemeClr val="tx1">
                  <a:lumMod val="20000"/>
                  <a:lumOff val="80000"/>
                </a:schemeClr>
              </a:solidFill>
            </a:rPr>
            <a:t>Reinforcing</a:t>
          </a:r>
          <a:r>
            <a:rPr lang="en-US" sz="2900" kern="1200" dirty="0"/>
            <a:t> </a:t>
          </a:r>
          <a:br>
            <a:rPr lang="en-US" sz="2900" kern="1200" dirty="0"/>
          </a:br>
          <a:r>
            <a:rPr lang="en-US" sz="2900" kern="1200" dirty="0"/>
            <a:t>a culture that allows people to be their best </a:t>
          </a:r>
        </a:p>
      </dsp:txBody>
      <dsp:txXfrm>
        <a:off x="4537435" y="2227167"/>
        <a:ext cx="3181164" cy="19086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58D6DF0B-6E52-4CF5-A114-9C995AACE4BA}" type="datetimeFigureOut">
              <a:rPr lang="en-US" smtClean="0"/>
              <a:t>10/20/2020</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8F0154F6-371C-47B3-9A7F-3BE49229B739}" type="slidenum">
              <a:rPr lang="en-US" smtClean="0"/>
              <a:t>‹#›</a:t>
            </a:fld>
            <a:endParaRPr lang="en-US"/>
          </a:p>
        </p:txBody>
      </p:sp>
    </p:spTree>
    <p:extLst>
      <p:ext uri="{BB962C8B-B14F-4D97-AF65-F5344CB8AC3E}">
        <p14:creationId xmlns:p14="http://schemas.microsoft.com/office/powerpoint/2010/main" val="18106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allup.com/services/170861/leadership-coaching.aspx"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gallup.com/cliftonstrengths/en/278225/how-to-improve-teamwork.aspx#ite-282812" TargetMode="External"/><Relationship Id="rId5" Type="http://schemas.openxmlformats.org/officeDocument/2006/relationships/hyperlink" Target="https://www.gallupstrengthscenter.com/?utm_source=gbj&amp;utm_medium=article_strengths_mention&amp;utm_campaign=gbj2014" TargetMode="External"/><Relationship Id="rId4" Type="http://schemas.openxmlformats.org/officeDocument/2006/relationships/hyperlink" Target="https://www.gallup.com/press/176450/elements-great-managing.aspx"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cbi.nlm.nih.gov/pmc/articles/PMC6638933/pdf/pone.0219663.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orldhappiness.report/ed/2020/social-environments-for-world-happiness/" TargetMode="External"/><Relationship Id="rId4" Type="http://schemas.openxmlformats.org/officeDocument/2006/relationships/hyperlink" Target="https://news.gallup.com/poll/247034/hawaii-tops-wellbeing-record-7th-time.aspx"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hriveglobal.com/stories/ways-to-foster-curiosity-at-work-tip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ted.com/talks/hamdi_ulukaya_the_anti_ceo_playbook?utm_campaign=tedspread&amp;utm_medium=referral&amp;utm_source=tedcomshare" TargetMode="External"/><Relationship Id="rId4" Type="http://schemas.openxmlformats.org/officeDocument/2006/relationships/hyperlink" Target="https://thriveglobal.com/stories/chobabi-ceo-hamdi-ulukaya-happiness-employees-communit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ZA" smtClean="0"/>
              <a:t>1</a:t>
            </a:fld>
            <a:endParaRPr lang="en-ZA" dirty="0"/>
          </a:p>
        </p:txBody>
      </p:sp>
    </p:spTree>
    <p:extLst>
      <p:ext uri="{BB962C8B-B14F-4D97-AF65-F5344CB8AC3E}">
        <p14:creationId xmlns:p14="http://schemas.microsoft.com/office/powerpoint/2010/main" val="2332730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Conference Board </a:t>
            </a:r>
            <a:r>
              <a:rPr lang="en-US" dirty="0"/>
              <a:t>is the member-driven think tank that delivers trusted insights for what’s ahead. Our mission is simple: To help leaders navigate the biggest issues impacting business and better serve society.</a:t>
            </a:r>
          </a:p>
          <a:p>
            <a:r>
              <a:rPr lang="en-US" b="1" dirty="0"/>
              <a:t>Hay Group </a:t>
            </a:r>
            <a:r>
              <a:rPr lang="en-US" dirty="0"/>
              <a:t>- The firm was started on the premise that maximizing companies’ people management skills would vastly improve their output, both in terms of quality and quantity. Acquired by Korn Ferry in 2015 – a global organization consulting firm. </a:t>
            </a:r>
          </a:p>
          <a:p>
            <a:r>
              <a:rPr lang="en-US" b="1" dirty="0"/>
              <a:t>Gallup</a:t>
            </a:r>
            <a:r>
              <a:rPr lang="en-US" dirty="0"/>
              <a:t> - We're a global analytics and advice firm that helps leaders and organizations solve their most pressing problems.</a:t>
            </a:r>
          </a:p>
          <a:p>
            <a:r>
              <a:rPr lang="en-US" b="1" dirty="0"/>
              <a:t>CEB</a:t>
            </a:r>
            <a:r>
              <a:rPr lang="en-US" dirty="0"/>
              <a:t> - CEB is a best practice insight and technology company. In partnership with leading organizations around the globe, they develop innovative solutions to drive corporate performance.</a:t>
            </a:r>
          </a:p>
          <a:p>
            <a:r>
              <a:rPr lang="en-US" dirty="0"/>
              <a:t>Countless professionals agree – for example, Benjamin Schneider, Organizational research consultant and scholar with special expertise in climate, culture and engagement diagnosis claims the last frame. </a:t>
            </a:r>
          </a:p>
        </p:txBody>
      </p:sp>
      <p:sp>
        <p:nvSpPr>
          <p:cNvPr id="4" name="Slide Number Placeholder 3"/>
          <p:cNvSpPr>
            <a:spLocks noGrp="1"/>
          </p:cNvSpPr>
          <p:nvPr>
            <p:ph type="sldNum" sz="quarter" idx="5"/>
          </p:nvPr>
        </p:nvSpPr>
        <p:spPr/>
        <p:txBody>
          <a:bodyPr/>
          <a:lstStyle/>
          <a:p>
            <a:fld id="{8F0154F6-371C-47B3-9A7F-3BE49229B739}" type="slidenum">
              <a:rPr lang="en-US" smtClean="0"/>
              <a:t>13</a:t>
            </a:fld>
            <a:endParaRPr lang="en-US"/>
          </a:p>
        </p:txBody>
      </p:sp>
    </p:spTree>
    <p:extLst>
      <p:ext uri="{BB962C8B-B14F-4D97-AF65-F5344CB8AC3E}">
        <p14:creationId xmlns:p14="http://schemas.microsoft.com/office/powerpoint/2010/main" val="405375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b="1" dirty="0"/>
          </a:p>
          <a:p>
            <a:r>
              <a:rPr lang="en-US" b="0" dirty="0"/>
              <a:t>Gallup tracks employee engagement and according to their 2019 report, engagement was at an all time high. They indicated there were 4 factors driving this</a:t>
            </a:r>
          </a:p>
          <a:p>
            <a:endParaRPr lang="en-US" b="0" dirty="0"/>
          </a:p>
          <a:p>
            <a:pPr algn="l"/>
            <a:r>
              <a:rPr lang="en-US" b="1" i="0" dirty="0">
                <a:solidFill>
                  <a:srgbClr val="000000"/>
                </a:solidFill>
                <a:effectLst/>
                <a:latin typeface="adobe-caslon-pro"/>
              </a:rPr>
              <a:t>1. High-development cultures are CEO- and board-initiated.</a:t>
            </a:r>
            <a:endParaRPr lang="en-US" b="0" i="0" dirty="0">
              <a:solidFill>
                <a:srgbClr val="000000"/>
              </a:solidFill>
              <a:effectLst/>
              <a:latin typeface="adobe-caslon-pro"/>
            </a:endParaRPr>
          </a:p>
          <a:p>
            <a:pPr algn="l">
              <a:buFont typeface="Arial" panose="020B0604020202020204" pitchFamily="34" charset="0"/>
              <a:buChar char="•"/>
            </a:pPr>
            <a:r>
              <a:rPr lang="en-US" b="0" i="0" dirty="0">
                <a:solidFill>
                  <a:srgbClr val="000000"/>
                </a:solidFill>
                <a:effectLst/>
                <a:latin typeface="aktiv-grotesk"/>
              </a:rPr>
              <a:t>The organization has a well-defined purpose and brand -- why it exists and how it wants to be known. Everyone in the organization understands that employee engagement is a system for achieving unity of purpose and brand. Leaders explicitly connect engagement elements to their business issues. This means making engagement relevant to everyday work rather than an abstract concept.</a:t>
            </a:r>
          </a:p>
          <a:p>
            <a:pPr algn="l">
              <a:buFont typeface="Arial" panose="020B0604020202020204" pitchFamily="34" charset="0"/>
              <a:buChar char="•"/>
            </a:pPr>
            <a:r>
              <a:rPr lang="en-US" b="0" i="0" dirty="0">
                <a:solidFill>
                  <a:srgbClr val="000000"/>
                </a:solidFill>
                <a:effectLst/>
                <a:latin typeface="aktiv-grotesk"/>
              </a:rPr>
              <a:t>Top executives initiate the effort. They know that their attitudes, beliefs and behaviors have a powerful cascading effect on their organization's culture. </a:t>
            </a:r>
            <a:r>
              <a:rPr lang="en-US" b="0" i="0" u="none" strike="noStrike" dirty="0">
                <a:solidFill>
                  <a:srgbClr val="000000"/>
                </a:solidFill>
                <a:effectLst/>
                <a:latin typeface="aktiv-grotesk"/>
                <a:hlinkClick r:id="rId3"/>
              </a:rPr>
              <a:t>Leaders of great workplaces</a:t>
            </a:r>
            <a:r>
              <a:rPr lang="en-US" b="0" i="0" dirty="0">
                <a:solidFill>
                  <a:srgbClr val="000000"/>
                </a:solidFill>
                <a:effectLst/>
                <a:latin typeface="aktiv-grotesk"/>
              </a:rPr>
              <a:t> don't just talk about what they want to see in the management ranks -- they live it.</a:t>
            </a:r>
          </a:p>
          <a:p>
            <a:pPr algn="l">
              <a:buFont typeface="Arial" panose="020B0604020202020204" pitchFamily="34" charset="0"/>
              <a:buChar char="•"/>
            </a:pPr>
            <a:r>
              <a:rPr lang="en-US" b="0" i="0" dirty="0">
                <a:solidFill>
                  <a:srgbClr val="000000"/>
                </a:solidFill>
                <a:effectLst/>
                <a:latin typeface="aktiv-grotesk"/>
              </a:rPr>
              <a:t>Leaders map out a course for improvement. They identify where the company is today and where they want it to be in the future.</a:t>
            </a:r>
          </a:p>
          <a:p>
            <a:pPr algn="l"/>
            <a:r>
              <a:rPr lang="en-US" b="1" i="0" dirty="0">
                <a:solidFill>
                  <a:srgbClr val="000000"/>
                </a:solidFill>
                <a:effectLst/>
                <a:latin typeface="adobe-caslon-pro"/>
              </a:rPr>
              <a:t>2. High-development cultures educate managers on new ways of managing -- moving from a culture of "boss" to "coach."</a:t>
            </a:r>
            <a:endParaRPr lang="en-US" b="0" i="0" dirty="0">
              <a:solidFill>
                <a:srgbClr val="000000"/>
              </a:solidFill>
              <a:effectLst/>
              <a:latin typeface="adobe-caslon-pro"/>
            </a:endParaRPr>
          </a:p>
          <a:p>
            <a:pPr algn="l">
              <a:buFont typeface="Arial" panose="020B0604020202020204" pitchFamily="34" charset="0"/>
              <a:buChar char="•"/>
            </a:pPr>
            <a:r>
              <a:rPr lang="en-US" b="0" i="0" dirty="0">
                <a:solidFill>
                  <a:srgbClr val="000000"/>
                </a:solidFill>
                <a:effectLst/>
                <a:latin typeface="aktiv-grotesk"/>
              </a:rPr>
              <a:t>The best organizations have leaders who encourage their teams to solve problems at the local level rather than using top-down commands. They focus their training and development programs on building local managers' and teams' capability to solve issues on their own.</a:t>
            </a:r>
          </a:p>
          <a:p>
            <a:pPr algn="l">
              <a:buFont typeface="Arial" panose="020B0604020202020204" pitchFamily="34" charset="0"/>
              <a:buChar char="•"/>
            </a:pPr>
            <a:r>
              <a:rPr lang="en-US" b="0" i="0" dirty="0">
                <a:solidFill>
                  <a:srgbClr val="000000"/>
                </a:solidFill>
                <a:effectLst/>
                <a:latin typeface="aktiv-grotesk"/>
              </a:rPr>
              <a:t>Engagement, performance and training are all aligned. Training is strengths-based and grounded in the </a:t>
            </a:r>
            <a:r>
              <a:rPr lang="en-US" b="0" i="0" u="none" strike="noStrike" dirty="0">
                <a:solidFill>
                  <a:srgbClr val="000000"/>
                </a:solidFill>
                <a:effectLst/>
                <a:latin typeface="aktiv-grotesk"/>
                <a:hlinkClick r:id="rId4"/>
              </a:rPr>
              <a:t>12 elements</a:t>
            </a:r>
            <a:r>
              <a:rPr lang="en-US" b="0" i="0" dirty="0">
                <a:solidFill>
                  <a:srgbClr val="000000"/>
                </a:solidFill>
                <a:effectLst/>
                <a:latin typeface="aktiv-grotesk"/>
              </a:rPr>
              <a:t> of engagement. Managers learn how to identify the strengths of team members and how to use and build strengths to achieve better outcomes.</a:t>
            </a:r>
          </a:p>
          <a:p>
            <a:pPr algn="l">
              <a:buFont typeface="Arial" panose="020B0604020202020204" pitchFamily="34" charset="0"/>
              <a:buChar char="•"/>
            </a:pPr>
            <a:r>
              <a:rPr lang="en-US" b="0" i="0" dirty="0">
                <a:solidFill>
                  <a:srgbClr val="000000"/>
                </a:solidFill>
                <a:effectLst/>
                <a:latin typeface="aktiv-grotesk"/>
              </a:rPr>
              <a:t>Training is tailored to managers' capacity. Managers with high performance and high team engagement receive more advanced curricula than those with lower performance and lower team engagement.</a:t>
            </a:r>
          </a:p>
          <a:p>
            <a:pPr algn="l"/>
            <a:r>
              <a:rPr lang="en-US" b="1" i="0" dirty="0">
                <a:solidFill>
                  <a:srgbClr val="000000"/>
                </a:solidFill>
                <a:effectLst/>
                <a:latin typeface="adobe-caslon-pro"/>
              </a:rPr>
              <a:t>3. High-development cultures practice companywide communication.</a:t>
            </a:r>
            <a:endParaRPr lang="en-US" b="0" i="0" dirty="0">
              <a:solidFill>
                <a:srgbClr val="000000"/>
              </a:solidFill>
              <a:effectLst/>
              <a:latin typeface="adobe-caslon-pro"/>
            </a:endParaRPr>
          </a:p>
          <a:p>
            <a:pPr algn="l">
              <a:buFont typeface="Arial" panose="020B0604020202020204" pitchFamily="34" charset="0"/>
              <a:buChar char="•"/>
            </a:pPr>
            <a:r>
              <a:rPr lang="en-US" b="0" i="0" dirty="0">
                <a:solidFill>
                  <a:srgbClr val="000000"/>
                </a:solidFill>
                <a:effectLst/>
                <a:latin typeface="aktiv-grotesk"/>
              </a:rPr>
              <a:t>The best organizations have exceptional CHROs who build systems that teach managers how to </a:t>
            </a:r>
            <a:r>
              <a:rPr lang="en-US" b="0" i="0" u="none" strike="noStrike" dirty="0">
                <a:solidFill>
                  <a:srgbClr val="000000"/>
                </a:solidFill>
                <a:effectLst/>
                <a:latin typeface="aktiv-grotesk"/>
                <a:hlinkClick r:id="rId5"/>
              </a:rPr>
              <a:t>develop employees</a:t>
            </a:r>
            <a:r>
              <a:rPr lang="en-US" b="0" i="0" dirty="0">
                <a:solidFill>
                  <a:srgbClr val="000000"/>
                </a:solidFill>
                <a:effectLst/>
                <a:latin typeface="aktiv-grotesk"/>
              </a:rPr>
              <a:t> in line with their innate tendencies.</a:t>
            </a:r>
          </a:p>
          <a:p>
            <a:pPr algn="l">
              <a:buFont typeface="Arial" panose="020B0604020202020204" pitchFamily="34" charset="0"/>
              <a:buChar char="•"/>
            </a:pPr>
            <a:r>
              <a:rPr lang="en-US" b="0" i="0" dirty="0">
                <a:solidFill>
                  <a:srgbClr val="000000"/>
                </a:solidFill>
                <a:effectLst/>
                <a:latin typeface="aktiv-grotesk"/>
              </a:rPr>
              <a:t>These organizations have a designated "champions network" that communicates, collects best practices and answers questions.</a:t>
            </a:r>
          </a:p>
          <a:p>
            <a:pPr algn="l">
              <a:buFont typeface="Arial" panose="020B0604020202020204" pitchFamily="34" charset="0"/>
              <a:buChar char="•"/>
            </a:pPr>
            <a:r>
              <a:rPr lang="en-US" b="0" i="0" dirty="0">
                <a:solidFill>
                  <a:srgbClr val="000000"/>
                </a:solidFill>
                <a:effectLst/>
                <a:latin typeface="aktiv-grotesk"/>
              </a:rPr>
              <a:t>The ongoing collection of best-practice examples creates a vivid picture of what highly engaged teams look like.</a:t>
            </a:r>
          </a:p>
          <a:p>
            <a:pPr algn="l"/>
            <a:r>
              <a:rPr lang="en-US" b="1" i="0" dirty="0">
                <a:solidFill>
                  <a:srgbClr val="000000"/>
                </a:solidFill>
                <a:effectLst/>
                <a:latin typeface="adobe-caslon-pro"/>
              </a:rPr>
              <a:t>4. High-development cultures hold managers accountable.</a:t>
            </a:r>
            <a:endParaRPr lang="en-US" b="0" i="0" dirty="0">
              <a:solidFill>
                <a:srgbClr val="000000"/>
              </a:solidFill>
              <a:effectLst/>
              <a:latin typeface="adobe-caslon-pro"/>
            </a:endParaRPr>
          </a:p>
          <a:p>
            <a:pPr algn="l">
              <a:buFont typeface="Arial" panose="020B0604020202020204" pitchFamily="34" charset="0"/>
              <a:buChar char="•"/>
            </a:pPr>
            <a:r>
              <a:rPr lang="en-US" b="0" i="0" dirty="0">
                <a:solidFill>
                  <a:srgbClr val="000000"/>
                </a:solidFill>
                <a:effectLst/>
                <a:latin typeface="aktiv-grotesk"/>
              </a:rPr>
              <a:t>The companies in our study with the highest engagement levels see employee recognition as a means to develop and stretch employees to new levels of success. Recognition of outstanding team leaders sends a strong message about what the company values.</a:t>
            </a:r>
          </a:p>
          <a:p>
            <a:pPr algn="l">
              <a:buFont typeface="Arial" panose="020B0604020202020204" pitchFamily="34" charset="0"/>
              <a:buChar char="•"/>
            </a:pPr>
            <a:r>
              <a:rPr lang="en-US" b="0" i="0" dirty="0">
                <a:solidFill>
                  <a:srgbClr val="000000"/>
                </a:solidFill>
                <a:effectLst/>
                <a:latin typeface="aktiv-grotesk"/>
              </a:rPr>
              <a:t>Tolerance of mediocrity does not exist in the best organizations. They define high team performance based on a combination of metrics such as productivity, retention rates, customer service and employee engagement. It is clear to those managers that their job is to engage their teams. The best companies have consequences for ongoing patterns of team disengagement -- most importantly, changing managers.</a:t>
            </a:r>
          </a:p>
          <a:p>
            <a:pPr algn="l">
              <a:buFont typeface="Arial" panose="020B0604020202020204" pitchFamily="34" charset="0"/>
              <a:buChar char="•"/>
            </a:pPr>
            <a:r>
              <a:rPr lang="en-US" b="0" i="0" dirty="0">
                <a:solidFill>
                  <a:srgbClr val="000000"/>
                </a:solidFill>
                <a:effectLst/>
                <a:latin typeface="aktiv-grotesk"/>
              </a:rPr>
              <a:t>The best organizations believe that </a:t>
            </a:r>
            <a:r>
              <a:rPr lang="en-US" b="0" i="0" u="none" strike="noStrike" dirty="0">
                <a:solidFill>
                  <a:srgbClr val="000000"/>
                </a:solidFill>
                <a:effectLst/>
                <a:latin typeface="aktiv-grotesk"/>
                <a:hlinkClick r:id="rId6"/>
              </a:rPr>
              <a:t>not everyone should be a manager</a:t>
            </a:r>
            <a:r>
              <a:rPr lang="en-US" b="0" i="0" dirty="0">
                <a:solidFill>
                  <a:srgbClr val="000000"/>
                </a:solidFill>
                <a:effectLst/>
                <a:latin typeface="aktiv-grotesk"/>
              </a:rPr>
              <a:t>, and they create high-value career paths for individual contributor roles. No one should feel like their progress depends on being promoted to manager.</a:t>
            </a:r>
          </a:p>
          <a:p>
            <a:pPr algn="l">
              <a:buFont typeface="Arial" panose="020B0604020202020204" pitchFamily="34" charset="0"/>
              <a:buChar char="•"/>
            </a:pPr>
            <a:r>
              <a:rPr lang="en-US" b="0" i="0" dirty="0">
                <a:solidFill>
                  <a:srgbClr val="000000"/>
                </a:solidFill>
                <a:effectLst/>
                <a:latin typeface="aktiv-grotesk"/>
              </a:rPr>
              <a:t>The best organizations know there is no meaningful mission or purpose in the absence of clear expectations, ongoing conversations and accountability.</a:t>
            </a:r>
          </a:p>
          <a:p>
            <a:pPr algn="l">
              <a:buFont typeface="Arial" panose="020B0604020202020204" pitchFamily="34" charset="0"/>
              <a:buChar char="•"/>
            </a:pPr>
            <a:endParaRPr lang="en-US" b="0" i="0" dirty="0">
              <a:solidFill>
                <a:srgbClr val="000000"/>
              </a:solidFill>
              <a:effectLst/>
              <a:latin typeface="aktiv-grotesk"/>
            </a:endParaRPr>
          </a:p>
          <a:p>
            <a:pPr algn="l">
              <a:buFont typeface="Arial" panose="020B0604020202020204" pitchFamily="34" charset="0"/>
              <a:buNone/>
            </a:pPr>
            <a:r>
              <a:rPr lang="en-US" b="0" i="0" dirty="0">
                <a:solidFill>
                  <a:srgbClr val="000000"/>
                </a:solidFill>
                <a:effectLst/>
                <a:latin typeface="aktiv-grotesk"/>
              </a:rPr>
              <a:t>Sources:</a:t>
            </a:r>
          </a:p>
          <a:p>
            <a:pPr algn="l">
              <a:buFont typeface="Arial" panose="020B0604020202020204" pitchFamily="34" charset="0"/>
              <a:buNone/>
            </a:pPr>
            <a:r>
              <a:rPr lang="en-US" b="0" i="0" dirty="0">
                <a:solidFill>
                  <a:srgbClr val="000000"/>
                </a:solidFill>
                <a:effectLst/>
                <a:latin typeface="aktiv-grotesk"/>
              </a:rPr>
              <a:t>https://www.gallup.com/workplace/284180/factors-driving-record-high-employee-engagement.aspx</a:t>
            </a:r>
          </a:p>
          <a:p>
            <a:pPr algn="l">
              <a:buFont typeface="Arial" panose="020B0604020202020204" pitchFamily="34" charset="0"/>
              <a:buNone/>
            </a:pPr>
            <a:r>
              <a:rPr lang="en-US" b="0" i="0" dirty="0">
                <a:solidFill>
                  <a:srgbClr val="000000"/>
                </a:solidFill>
                <a:effectLst/>
                <a:latin typeface="aktiv-grotesk"/>
              </a:rPr>
              <a:t>https://www.anserj.ca/index.php/cjnser/article/view/372/245</a:t>
            </a:r>
          </a:p>
          <a:p>
            <a:pPr algn="l">
              <a:buFont typeface="Arial" panose="020B0604020202020204" pitchFamily="34" charset="0"/>
              <a:buNone/>
            </a:pPr>
            <a:r>
              <a:rPr lang="en-US" b="0" i="0" dirty="0">
                <a:solidFill>
                  <a:srgbClr val="000000"/>
                </a:solidFill>
                <a:effectLst/>
                <a:latin typeface="aktiv-grotesk"/>
              </a:rPr>
              <a:t>https://www.gallup.com/workplace/313313/historic-drop-employee-engagement-follows-record-rise.aspx</a:t>
            </a:r>
          </a:p>
          <a:p>
            <a:endParaRPr lang="en-US" b="1" dirty="0"/>
          </a:p>
        </p:txBody>
      </p:sp>
      <p:sp>
        <p:nvSpPr>
          <p:cNvPr id="4" name="Slide Number Placeholder 3"/>
          <p:cNvSpPr>
            <a:spLocks noGrp="1"/>
          </p:cNvSpPr>
          <p:nvPr>
            <p:ph type="sldNum" sz="quarter" idx="5"/>
          </p:nvPr>
        </p:nvSpPr>
        <p:spPr/>
        <p:txBody>
          <a:bodyPr/>
          <a:lstStyle/>
          <a:p>
            <a:fld id="{8F0154F6-371C-47B3-9A7F-3BE49229B739}" type="slidenum">
              <a:rPr lang="en-US" smtClean="0"/>
              <a:t>15</a:t>
            </a:fld>
            <a:endParaRPr lang="en-US"/>
          </a:p>
        </p:txBody>
      </p:sp>
    </p:spTree>
    <p:extLst>
      <p:ext uri="{BB962C8B-B14F-4D97-AF65-F5344CB8AC3E}">
        <p14:creationId xmlns:p14="http://schemas.microsoft.com/office/powerpoint/2010/main" val="240505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pPr defTabSz="939363">
              <a:defRPr/>
            </a:pPr>
            <a:r>
              <a:rPr lang="en-US" dirty="0"/>
              <a:t>Perry, R. (2018). </a:t>
            </a:r>
            <a:r>
              <a:rPr lang="en-US" i="1" dirty="0"/>
              <a:t>Belonging at work: Everyday actions you can take to cultivate an inclusive organization. </a:t>
            </a:r>
            <a:r>
              <a:rPr lang="en-US" dirty="0"/>
              <a:t>RPC Academy Press.</a:t>
            </a:r>
          </a:p>
          <a:p>
            <a:r>
              <a:rPr lang="en-US" dirty="0"/>
              <a:t>Maslow’s Hierarchy: https://www.simplypsychology.org/maslow.html</a:t>
            </a:r>
          </a:p>
          <a:p>
            <a:endParaRPr lang="en-US" dirty="0"/>
          </a:p>
          <a:p>
            <a:endParaRPr lang="en-US" dirty="0"/>
          </a:p>
        </p:txBody>
      </p:sp>
      <p:sp>
        <p:nvSpPr>
          <p:cNvPr id="4" name="Slide Number Placeholder 3"/>
          <p:cNvSpPr>
            <a:spLocks noGrp="1"/>
          </p:cNvSpPr>
          <p:nvPr>
            <p:ph type="sldNum" sz="quarter" idx="5"/>
          </p:nvPr>
        </p:nvSpPr>
        <p:spPr/>
        <p:txBody>
          <a:bodyPr/>
          <a:lstStyle/>
          <a:p>
            <a:fld id="{8F0154F6-371C-47B3-9A7F-3BE49229B739}" type="slidenum">
              <a:rPr lang="en-US" smtClean="0"/>
              <a:t>16</a:t>
            </a:fld>
            <a:endParaRPr lang="en-US"/>
          </a:p>
        </p:txBody>
      </p:sp>
    </p:spTree>
    <p:extLst>
      <p:ext uri="{BB962C8B-B14F-4D97-AF65-F5344CB8AC3E}">
        <p14:creationId xmlns:p14="http://schemas.microsoft.com/office/powerpoint/2010/main" val="1950440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hlinkClick r:id="rId3"/>
              </a:rPr>
              <a:t>Social Isolation and Health</a:t>
            </a:r>
            <a:endParaRPr lang="en-US" dirty="0"/>
          </a:p>
          <a:p>
            <a:r>
              <a:rPr lang="en-US" dirty="0">
                <a:hlinkClick r:id="rId4"/>
              </a:rPr>
              <a:t>Gallup Wellbeing</a:t>
            </a:r>
            <a:endParaRPr lang="en-US" dirty="0"/>
          </a:p>
          <a:p>
            <a:r>
              <a:rPr lang="en-US" dirty="0">
                <a:hlinkClick r:id="rId5"/>
              </a:rPr>
              <a:t>World Happiness Report</a:t>
            </a:r>
            <a:endParaRPr lang="en-US" dirty="0"/>
          </a:p>
          <a:p>
            <a:r>
              <a:rPr lang="en-US" dirty="0"/>
              <a:t>https://www.ncbi.nlm.nih.gov/pmc/articles/PMC5778415/#:~:text=For%2050%20years%20the%20Cantril,for%20either%20respondent%20or%20interviewer.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33840-5C38-436D-B4F9-7D61646C6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207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b="1" dirty="0"/>
          </a:p>
          <a:p>
            <a:r>
              <a:rPr lang="en-US" b="0" dirty="0"/>
              <a:t>This is taken from Gallup’s most recent 2020 survey related to employee engagement and performance. </a:t>
            </a:r>
            <a:r>
              <a:rPr lang="en-US" dirty="0"/>
              <a:t>When comparing top-quartile with bottom-quartile engagement, Gallup found that business units and teams resulted in median percent differences of…</a:t>
            </a:r>
          </a:p>
          <a:p>
            <a:endParaRPr lang="en-US" dirty="0"/>
          </a:p>
          <a:p>
            <a:r>
              <a:rPr lang="en-US" dirty="0"/>
              <a:t>Fewer negative outcomes  - </a:t>
            </a:r>
          </a:p>
          <a:p>
            <a:r>
              <a:rPr lang="en-US" dirty="0"/>
              <a:t>A 64% difference in safety incident (accidents)</a:t>
            </a:r>
          </a:p>
          <a:p>
            <a:r>
              <a:rPr lang="en-US" b="0" dirty="0"/>
              <a:t>A 58% difference in patient safety incidents (mortality and falls) (obviously healthcare organization-specific)</a:t>
            </a:r>
          </a:p>
          <a:p>
            <a:endParaRPr lang="en-US" b="0" dirty="0"/>
          </a:p>
          <a:p>
            <a:r>
              <a:rPr lang="en-US" b="0" dirty="0"/>
              <a:t>And greater organizational success – </a:t>
            </a:r>
          </a:p>
          <a:p>
            <a:r>
              <a:rPr lang="en-US" b="0" dirty="0"/>
              <a:t>A 66% difference in wellbeing (thriving employees)</a:t>
            </a:r>
          </a:p>
          <a:p>
            <a:endParaRPr lang="en-US" b="0" dirty="0"/>
          </a:p>
          <a:p>
            <a:endParaRPr lang="en-US" b="0" dirty="0"/>
          </a:p>
          <a:p>
            <a:endParaRPr lang="en-US" b="0" dirty="0"/>
          </a:p>
          <a:p>
            <a:endParaRPr lang="en-US" b="0" dirty="0"/>
          </a:p>
          <a:p>
            <a:r>
              <a:rPr lang="en-US" b="0" dirty="0"/>
              <a:t>Sources: </a:t>
            </a:r>
          </a:p>
          <a:p>
            <a:endParaRPr lang="en-US" b="0" dirty="0"/>
          </a:p>
          <a:p>
            <a:r>
              <a:rPr lang="en-US" dirty="0"/>
              <a:t>Gallup. Employee Engagement and Performance: Latest Insights From the World’s Largest Study</a:t>
            </a:r>
            <a:endParaRPr lang="en-US" b="0" dirty="0"/>
          </a:p>
        </p:txBody>
      </p:sp>
      <p:sp>
        <p:nvSpPr>
          <p:cNvPr id="4" name="Slide Number Placeholder 3"/>
          <p:cNvSpPr>
            <a:spLocks noGrp="1"/>
          </p:cNvSpPr>
          <p:nvPr>
            <p:ph type="sldNum" sz="quarter" idx="5"/>
          </p:nvPr>
        </p:nvSpPr>
        <p:spPr/>
        <p:txBody>
          <a:bodyPr/>
          <a:lstStyle/>
          <a:p>
            <a:fld id="{8F0154F6-371C-47B3-9A7F-3BE49229B739}" type="slidenum">
              <a:rPr lang="en-US" smtClean="0"/>
              <a:t>19</a:t>
            </a:fld>
            <a:endParaRPr lang="en-US"/>
          </a:p>
        </p:txBody>
      </p:sp>
    </p:spTree>
    <p:extLst>
      <p:ext uri="{BB962C8B-B14F-4D97-AF65-F5344CB8AC3E}">
        <p14:creationId xmlns:p14="http://schemas.microsoft.com/office/powerpoint/2010/main" val="801363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https://diversityofficermagazine.com/talent-management-2/cultural-diversity-inclusive-workplace-engagement-drivers/</a:t>
            </a:r>
          </a:p>
        </p:txBody>
      </p:sp>
      <p:sp>
        <p:nvSpPr>
          <p:cNvPr id="4" name="Slide Number Placeholder 3"/>
          <p:cNvSpPr>
            <a:spLocks noGrp="1"/>
          </p:cNvSpPr>
          <p:nvPr>
            <p:ph type="sldNum" sz="quarter" idx="5"/>
          </p:nvPr>
        </p:nvSpPr>
        <p:spPr/>
        <p:txBody>
          <a:bodyPr/>
          <a:lstStyle/>
          <a:p>
            <a:fld id="{8F0154F6-371C-47B3-9A7F-3BE49229B739}" type="slidenum">
              <a:rPr lang="en-US" smtClean="0"/>
              <a:t>21</a:t>
            </a:fld>
            <a:endParaRPr lang="en-US"/>
          </a:p>
        </p:txBody>
      </p:sp>
    </p:spTree>
    <p:extLst>
      <p:ext uri="{BB962C8B-B14F-4D97-AF65-F5344CB8AC3E}">
        <p14:creationId xmlns:p14="http://schemas.microsoft.com/office/powerpoint/2010/main" val="207206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https://emplify.com/blog/employee-engagement-by-generation/</a:t>
            </a:r>
          </a:p>
        </p:txBody>
      </p:sp>
      <p:sp>
        <p:nvSpPr>
          <p:cNvPr id="4" name="Slide Number Placeholder 3"/>
          <p:cNvSpPr>
            <a:spLocks noGrp="1"/>
          </p:cNvSpPr>
          <p:nvPr>
            <p:ph type="sldNum" sz="quarter" idx="5"/>
          </p:nvPr>
        </p:nvSpPr>
        <p:spPr/>
        <p:txBody>
          <a:bodyPr/>
          <a:lstStyle/>
          <a:p>
            <a:fld id="{8F0154F6-371C-47B3-9A7F-3BE49229B739}" type="slidenum">
              <a:rPr lang="en-US" smtClean="0"/>
              <a:t>22</a:t>
            </a:fld>
            <a:endParaRPr lang="en-US"/>
          </a:p>
        </p:txBody>
      </p:sp>
    </p:spTree>
    <p:extLst>
      <p:ext uri="{BB962C8B-B14F-4D97-AF65-F5344CB8AC3E}">
        <p14:creationId xmlns:p14="http://schemas.microsoft.com/office/powerpoint/2010/main" val="2041333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AD81B6-690B-42FB-A4C7-C169E8FAE0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869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154F6-371C-47B3-9A7F-3BE49229B739}" type="slidenum">
              <a:rPr lang="en-US" smtClean="0"/>
              <a:t>24</a:t>
            </a:fld>
            <a:endParaRPr lang="en-US"/>
          </a:p>
        </p:txBody>
      </p:sp>
    </p:spTree>
    <p:extLst>
      <p:ext uri="{BB962C8B-B14F-4D97-AF65-F5344CB8AC3E}">
        <p14:creationId xmlns:p14="http://schemas.microsoft.com/office/powerpoint/2010/main" val="2364136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So, who is doing this well? One example is Hamdi Ulukaya, the CEO of Chobani. Hamdi has been lauded as being an innovator not just in the space of food production but in the area of employee engagement.  </a:t>
            </a:r>
          </a:p>
          <a:p>
            <a:endParaRPr lang="en-US" dirty="0"/>
          </a:p>
          <a:p>
            <a:r>
              <a:rPr lang="en-US" dirty="0"/>
              <a:t>Some of the secrets of his success are to not lead from a distance. </a:t>
            </a:r>
            <a:r>
              <a:rPr lang="en-US" b="0" i="0" dirty="0">
                <a:solidFill>
                  <a:srgbClr val="111111"/>
                </a:solidFill>
                <a:effectLst/>
                <a:latin typeface="Open Sans"/>
              </a:rPr>
              <a:t>“Being shoulder-to-shoulder and seeing people, working with them, understanding their conditions, and understanding how they feel about the company, how they feel about the work, how the communities react to it is also </a:t>
            </a:r>
            <a:r>
              <a:rPr lang="en-US" b="0" i="0" u="none" strike="noStrike" dirty="0">
                <a:solidFill>
                  <a:srgbClr val="111111"/>
                </a:solidFill>
                <a:effectLst/>
                <a:latin typeface="inherit"/>
                <a:hlinkClick r:id="rId3"/>
              </a:rPr>
              <a:t>very much tied to the success</a:t>
            </a:r>
            <a:r>
              <a:rPr lang="en-US" b="0" i="0" dirty="0">
                <a:solidFill>
                  <a:srgbClr val="111111"/>
                </a:solidFill>
                <a:effectLst/>
                <a:latin typeface="Open Sans"/>
              </a:rPr>
              <a:t> of the business,”. He also believes in investing in his employees. In his TED talk, Hamdi, urges companies to “adopt the “anti-CEO playbook,” starting with </a:t>
            </a:r>
            <a:r>
              <a:rPr lang="en-US" b="0" i="0" u="none" strike="noStrike" dirty="0">
                <a:solidFill>
                  <a:srgbClr val="111111"/>
                </a:solidFill>
                <a:effectLst/>
                <a:latin typeface="inherit"/>
              </a:rPr>
              <a:t>practicing gratitude, </a:t>
            </a:r>
            <a:r>
              <a:rPr lang="en-US" b="0" i="0" dirty="0">
                <a:solidFill>
                  <a:srgbClr val="111111"/>
                </a:solidFill>
                <a:effectLst/>
                <a:latin typeface="Open Sans"/>
              </a:rPr>
              <a:t>noting that “business should take care of their employees first. This notion of doing things by your employees — and making sure they have the conditions for themselves and for their families and for their communities — it’s not an expense. It’s an investment in your own company, in your own people, in your own dream. Every time you invest in your people, the return is 100 times greater than the expenses,” he says. He also says to include the community. For Hamdi, he fosters this sense of community both at work and within the local community, in particular the communities in which Chobani operates. </a:t>
            </a:r>
            <a:endParaRPr lang="en-US" dirty="0"/>
          </a:p>
          <a:p>
            <a:endParaRPr lang="en-US" dirty="0"/>
          </a:p>
          <a:p>
            <a:r>
              <a:rPr lang="en-US" dirty="0"/>
              <a:t>Of course, these were written / recorded before the pandemic, BUT during and throughout he has shown no signs of slowing. Chobani has committed to shipping out food products to support individuals and communities impacted by COVID to the tune of one truckload of fresh product daily to foodbanks and intake centers. He also has founded the Tent Partnership (tent.org) and has brought on other agencies to partner with him. The organization </a:t>
            </a:r>
            <a:r>
              <a:rPr lang="en-US" b="0" i="0" dirty="0">
                <a:solidFill>
                  <a:srgbClr val="3D4D54"/>
                </a:solidFill>
                <a:effectLst/>
                <a:latin typeface="aktiv-grotesk"/>
              </a:rPr>
              <a:t>encourages businesses to help integrate refugees economically into their new communities as employees, entrepreneurs and consumers. The foundation’s business case is to strengthen the workforce, drive brand loyalty and increase employee engagement. </a:t>
            </a:r>
            <a:endParaRPr lang="en-US" dirty="0"/>
          </a:p>
          <a:p>
            <a:endParaRPr lang="en-US" dirty="0"/>
          </a:p>
          <a:p>
            <a:r>
              <a:rPr lang="en-US" dirty="0"/>
              <a:t>Sources:</a:t>
            </a:r>
          </a:p>
          <a:p>
            <a:pPr defTabSz="939363">
              <a:defRPr/>
            </a:pPr>
            <a:r>
              <a:rPr lang="en-US" dirty="0">
                <a:hlinkClick r:id="rId4"/>
              </a:rPr>
              <a:t>https://thriveglobal.com/stories/chobabi-ceo-hamdi-ulukaya-happiness-employees-community/</a:t>
            </a:r>
            <a:endParaRPr lang="en-US" dirty="0"/>
          </a:p>
          <a:p>
            <a:endParaRPr lang="en-US" dirty="0"/>
          </a:p>
          <a:p>
            <a:pPr defTabSz="939363">
              <a:defRPr/>
            </a:pPr>
            <a:r>
              <a:rPr lang="en-US" dirty="0">
                <a:hlinkClick r:id="rId5"/>
              </a:rPr>
              <a:t>https://www.ted.com/talks/hamdi_ulukaya_the_anti_ceo_playbook?utm_campaign=tedspread&amp;utm_medium=referral&amp;utm_source=tedcomshare</a:t>
            </a:r>
            <a:endParaRPr lang="en-US" dirty="0"/>
          </a:p>
          <a:p>
            <a:endParaRPr lang="en-US" dirty="0"/>
          </a:p>
          <a:p>
            <a:r>
              <a:rPr lang="en-US" dirty="0"/>
              <a:t>https://www.dairyreporter.com/Article/2020/04/27/Positive-contributions-from-dairy-continue</a:t>
            </a:r>
          </a:p>
          <a:p>
            <a:endParaRPr lang="en-US" dirty="0"/>
          </a:p>
          <a:p>
            <a:r>
              <a:rPr lang="en-US" dirty="0"/>
              <a:t>https://www.prnewswire.com/news-releases/global-companies-demonstrate-commitment-to-include-refugees-in-post-covid-recovery-by-joining-the-tent-partnership-for-refugees-301146291</a:t>
            </a:r>
          </a:p>
          <a:p>
            <a:endParaRPr lang="en-US" dirty="0"/>
          </a:p>
        </p:txBody>
      </p:sp>
      <p:sp>
        <p:nvSpPr>
          <p:cNvPr id="4" name="Slide Number Placeholder 3"/>
          <p:cNvSpPr>
            <a:spLocks noGrp="1"/>
          </p:cNvSpPr>
          <p:nvPr>
            <p:ph type="sldNum" sz="quarter" idx="5"/>
          </p:nvPr>
        </p:nvSpPr>
        <p:spPr/>
        <p:txBody>
          <a:bodyPr/>
          <a:lstStyle/>
          <a:p>
            <a:fld id="{8F0154F6-371C-47B3-9A7F-3BE49229B739}" type="slidenum">
              <a:rPr lang="en-US" smtClean="0"/>
              <a:t>26</a:t>
            </a:fld>
            <a:endParaRPr lang="en-US"/>
          </a:p>
        </p:txBody>
      </p:sp>
    </p:spTree>
    <p:extLst>
      <p:ext uri="{BB962C8B-B14F-4D97-AF65-F5344CB8AC3E}">
        <p14:creationId xmlns:p14="http://schemas.microsoft.com/office/powerpoint/2010/main" val="257640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154F6-371C-47B3-9A7F-3BE49229B739}" type="slidenum">
              <a:rPr lang="en-US" smtClean="0"/>
              <a:t>2</a:t>
            </a:fld>
            <a:endParaRPr lang="en-US"/>
          </a:p>
        </p:txBody>
      </p:sp>
    </p:spTree>
    <p:extLst>
      <p:ext uri="{BB962C8B-B14F-4D97-AF65-F5344CB8AC3E}">
        <p14:creationId xmlns:p14="http://schemas.microsoft.com/office/powerpoint/2010/main" val="2584419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FDDBACE-0F8F-43FD-98F0-DEE13552DADA}" type="slidenum">
              <a:rPr lang="en-ZA" smtClean="0"/>
              <a:t>28</a:t>
            </a:fld>
            <a:endParaRPr lang="en-ZA" dirty="0"/>
          </a:p>
        </p:txBody>
      </p:sp>
    </p:spTree>
    <p:extLst>
      <p:ext uri="{BB962C8B-B14F-4D97-AF65-F5344CB8AC3E}">
        <p14:creationId xmlns:p14="http://schemas.microsoft.com/office/powerpoint/2010/main" val="369500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61FF8-B3BC-4B43-B499-41809ECF0BB7}" type="slidenum">
              <a:rPr lang="en-US" smtClean="0"/>
              <a:t>3</a:t>
            </a:fld>
            <a:endParaRPr lang="en-US"/>
          </a:p>
        </p:txBody>
      </p:sp>
    </p:spTree>
    <p:extLst>
      <p:ext uri="{BB962C8B-B14F-4D97-AF65-F5344CB8AC3E}">
        <p14:creationId xmlns:p14="http://schemas.microsoft.com/office/powerpoint/2010/main" val="289767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154F6-371C-47B3-9A7F-3BE49229B739}" type="slidenum">
              <a:rPr lang="en-US" smtClean="0"/>
              <a:t>4</a:t>
            </a:fld>
            <a:endParaRPr lang="en-US"/>
          </a:p>
        </p:txBody>
      </p:sp>
    </p:spTree>
    <p:extLst>
      <p:ext uri="{BB962C8B-B14F-4D97-AF65-F5344CB8AC3E}">
        <p14:creationId xmlns:p14="http://schemas.microsoft.com/office/powerpoint/2010/main" val="419072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035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69124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AD81B6-690B-42FB-A4C7-C169E8FAE0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72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a:t>
            </a:r>
          </a:p>
          <a:p>
            <a:r>
              <a:rPr lang="en-US" dirty="0"/>
              <a:t>How do you know?</a:t>
            </a:r>
          </a:p>
          <a:p>
            <a:r>
              <a:rPr lang="en-US" dirty="0"/>
              <a:t>Continuum of engagement – everyone is on different places – move them. </a:t>
            </a:r>
          </a:p>
        </p:txBody>
      </p:sp>
      <p:sp>
        <p:nvSpPr>
          <p:cNvPr id="4" name="Slide Number Placeholder 3"/>
          <p:cNvSpPr>
            <a:spLocks noGrp="1"/>
          </p:cNvSpPr>
          <p:nvPr>
            <p:ph type="sldNum" sz="quarter" idx="5"/>
          </p:nvPr>
        </p:nvSpPr>
        <p:spPr/>
        <p:txBody>
          <a:bodyPr/>
          <a:lstStyle/>
          <a:p>
            <a:fld id="{15AD81B6-690B-42FB-A4C7-C169E8FAE0B7}" type="slidenum">
              <a:rPr lang="en-GB" smtClean="0"/>
              <a:t>11</a:t>
            </a:fld>
            <a:endParaRPr lang="en-GB" dirty="0"/>
          </a:p>
        </p:txBody>
      </p:sp>
    </p:spTree>
    <p:extLst>
      <p:ext uri="{BB962C8B-B14F-4D97-AF65-F5344CB8AC3E}">
        <p14:creationId xmlns:p14="http://schemas.microsoft.com/office/powerpoint/2010/main" val="166615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https://workology.com/how-to-build-belonging-at-work-and-why-it-matters/</a:t>
            </a:r>
          </a:p>
          <a:p>
            <a:endParaRPr lang="en-US" dirty="0"/>
          </a:p>
        </p:txBody>
      </p:sp>
      <p:sp>
        <p:nvSpPr>
          <p:cNvPr id="4" name="Slide Number Placeholder 3"/>
          <p:cNvSpPr>
            <a:spLocks noGrp="1"/>
          </p:cNvSpPr>
          <p:nvPr>
            <p:ph type="sldNum" sz="quarter" idx="5"/>
          </p:nvPr>
        </p:nvSpPr>
        <p:spPr/>
        <p:txBody>
          <a:bodyPr/>
          <a:lstStyle/>
          <a:p>
            <a:fld id="{8F0154F6-371C-47B3-9A7F-3BE49229B739}" type="slidenum">
              <a:rPr lang="en-US" smtClean="0"/>
              <a:t>12</a:t>
            </a:fld>
            <a:endParaRPr lang="en-US"/>
          </a:p>
        </p:txBody>
      </p:sp>
    </p:spTree>
    <p:extLst>
      <p:ext uri="{BB962C8B-B14F-4D97-AF65-F5344CB8AC3E}">
        <p14:creationId xmlns:p14="http://schemas.microsoft.com/office/powerpoint/2010/main" val="62477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10/20/2020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With Image">
    <p:bg>
      <p:bgPr>
        <a:blipFill dpi="0" rotWithShape="1">
          <a:blip r:embed="rId2">
            <a:alphaModFix amt="27000"/>
            <a:lum/>
          </a:blip>
          <a:srcRect/>
          <a:stretch>
            <a:fillRect l="-21000" r="-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55014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F2CDCE-CB03-3244-8AE0-C478B6F285FD}"/>
              </a:ext>
            </a:extLst>
          </p:cNvPr>
          <p:cNvSpPr/>
          <p:nvPr userDrawn="1"/>
        </p:nvSpPr>
        <p:spPr>
          <a:xfrm>
            <a:off x="69048" y="-46300"/>
            <a:ext cx="12146649"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77"/>
            </a:endParaRPr>
          </a:p>
        </p:txBody>
      </p:sp>
      <p:pic>
        <p:nvPicPr>
          <p:cNvPr id="11" name="Picture 10" descr="A picture containing window, indoor, table, photo&#10;&#10;Description automatically generated">
            <a:extLst>
              <a:ext uri="{FF2B5EF4-FFF2-40B4-BE49-F238E27FC236}">
                <a16:creationId xmlns:a16="http://schemas.microsoft.com/office/drawing/2014/main" id="{16131FB2-FD40-BF4D-BD43-4DC69BE59DA1}"/>
              </a:ext>
            </a:extLst>
          </p:cNvPr>
          <p:cNvPicPr>
            <a:picLocks noChangeAspect="1"/>
          </p:cNvPicPr>
          <p:nvPr userDrawn="1"/>
        </p:nvPicPr>
        <p:blipFill rotWithShape="1">
          <a:blip r:embed="rId2">
            <a:alphaModFix/>
          </a:blip>
          <a:srcRect t="18132" b="58264"/>
          <a:stretch/>
        </p:blipFill>
        <p:spPr>
          <a:xfrm>
            <a:off x="0" y="6451376"/>
            <a:ext cx="12206374" cy="432655"/>
          </a:xfrm>
          <a:prstGeom prst="rect">
            <a:avLst/>
          </a:prstGeom>
        </p:spPr>
      </p:pic>
      <p:sp>
        <p:nvSpPr>
          <p:cNvPr id="12" name="Rectangle 11">
            <a:extLst>
              <a:ext uri="{FF2B5EF4-FFF2-40B4-BE49-F238E27FC236}">
                <a16:creationId xmlns:a16="http://schemas.microsoft.com/office/drawing/2014/main" id="{A4AA7AEB-3EB4-C74E-A8D3-1E2DCE0D6C88}"/>
              </a:ext>
            </a:extLst>
          </p:cNvPr>
          <p:cNvSpPr/>
          <p:nvPr userDrawn="1"/>
        </p:nvSpPr>
        <p:spPr>
          <a:xfrm>
            <a:off x="-34725" y="0"/>
            <a:ext cx="119450" cy="6858000"/>
          </a:xfrm>
          <a:prstGeom prst="rect">
            <a:avLst/>
          </a:prstGeom>
          <a:solidFill>
            <a:srgbClr val="41A1B0"/>
          </a:solidFill>
          <a:ln>
            <a:solidFill>
              <a:srgbClr val="41A1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77"/>
            </a:endParaRPr>
          </a:p>
        </p:txBody>
      </p:sp>
      <p:pic>
        <p:nvPicPr>
          <p:cNvPr id="14" name="Picture 13">
            <a:extLst>
              <a:ext uri="{FF2B5EF4-FFF2-40B4-BE49-F238E27FC236}">
                <a16:creationId xmlns:a16="http://schemas.microsoft.com/office/drawing/2014/main" id="{6BADDB6A-94EC-634F-8966-E904874162DE}"/>
              </a:ext>
            </a:extLst>
          </p:cNvPr>
          <p:cNvPicPr>
            <a:picLocks noChangeAspect="1"/>
          </p:cNvPicPr>
          <p:nvPr userDrawn="1"/>
        </p:nvPicPr>
        <p:blipFill>
          <a:blip r:embed="rId3"/>
          <a:srcRect/>
          <a:stretch/>
        </p:blipFill>
        <p:spPr>
          <a:xfrm>
            <a:off x="9502213" y="5625295"/>
            <a:ext cx="2658679" cy="813747"/>
          </a:xfrm>
          <a:prstGeom prst="rect">
            <a:avLst/>
          </a:prstGeom>
        </p:spPr>
      </p:pic>
      <p:sp>
        <p:nvSpPr>
          <p:cNvPr id="15" name="TextBox 14">
            <a:extLst>
              <a:ext uri="{FF2B5EF4-FFF2-40B4-BE49-F238E27FC236}">
                <a16:creationId xmlns:a16="http://schemas.microsoft.com/office/drawing/2014/main" id="{118AAE78-AC97-294D-BD08-AB20264C5408}"/>
              </a:ext>
            </a:extLst>
          </p:cNvPr>
          <p:cNvSpPr txBox="1"/>
          <p:nvPr userDrawn="1"/>
        </p:nvSpPr>
        <p:spPr>
          <a:xfrm>
            <a:off x="400179" y="6166864"/>
            <a:ext cx="5973768" cy="261610"/>
          </a:xfrm>
          <a:prstGeom prst="rect">
            <a:avLst/>
          </a:prstGeom>
          <a:noFill/>
          <a:ln>
            <a:noFill/>
          </a:ln>
        </p:spPr>
        <p:txBody>
          <a:bodyPr wrap="square" rtlCol="0">
            <a:spAutoFit/>
          </a:bodyPr>
          <a:lstStyle/>
          <a:p>
            <a:r>
              <a:rPr lang="en-US" sz="1100" i="1" dirty="0">
                <a:latin typeface="Lato Light" panose="020F0502020204030203" pitchFamily="34" charset="0"/>
                <a:ea typeface="Lato Light" panose="020F0502020204030203" pitchFamily="34" charset="0"/>
                <a:cs typeface="Lato Light" panose="020F0502020204030203" pitchFamily="34" charset="0"/>
              </a:rPr>
              <a:t>2020 Nonprofit Diversity Practices survey - Results overview Webinar</a:t>
            </a:r>
          </a:p>
        </p:txBody>
      </p:sp>
      <p:cxnSp>
        <p:nvCxnSpPr>
          <p:cNvPr id="16" name="Straight Connector 15">
            <a:extLst>
              <a:ext uri="{FF2B5EF4-FFF2-40B4-BE49-F238E27FC236}">
                <a16:creationId xmlns:a16="http://schemas.microsoft.com/office/drawing/2014/main" id="{CAC94DBA-F427-9249-AC7C-3328E3813BE9}"/>
              </a:ext>
            </a:extLst>
          </p:cNvPr>
          <p:cNvCxnSpPr>
            <a:cxnSpLocks/>
          </p:cNvCxnSpPr>
          <p:nvPr userDrawn="1"/>
        </p:nvCxnSpPr>
        <p:spPr>
          <a:xfrm flipV="1">
            <a:off x="118027" y="6418762"/>
            <a:ext cx="11868026" cy="194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B848DBB-B255-DE4B-A1BF-EB4363CF3665}"/>
              </a:ext>
            </a:extLst>
          </p:cNvPr>
          <p:cNvSpPr/>
          <p:nvPr userDrawn="1"/>
        </p:nvSpPr>
        <p:spPr>
          <a:xfrm flipV="1">
            <a:off x="-34723" y="-46300"/>
            <a:ext cx="12241097" cy="120647"/>
          </a:xfrm>
          <a:prstGeom prst="rect">
            <a:avLst/>
          </a:prstGeom>
          <a:solidFill>
            <a:srgbClr val="41A1B0"/>
          </a:solidFill>
          <a:ln>
            <a:solidFill>
              <a:srgbClr val="41A1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77"/>
            </a:endParaRPr>
          </a:p>
        </p:txBody>
      </p:sp>
      <p:pic>
        <p:nvPicPr>
          <p:cNvPr id="18" name="Picture 17" descr="A picture containing food&#10;&#10;Description automatically generated">
            <a:extLst>
              <a:ext uri="{FF2B5EF4-FFF2-40B4-BE49-F238E27FC236}">
                <a16:creationId xmlns:a16="http://schemas.microsoft.com/office/drawing/2014/main" id="{274340B9-0702-8D4D-AEF4-79695D60C527}"/>
              </a:ext>
            </a:extLst>
          </p:cNvPr>
          <p:cNvPicPr>
            <a:picLocks noChangeAspect="1"/>
          </p:cNvPicPr>
          <p:nvPr userDrawn="1"/>
        </p:nvPicPr>
        <p:blipFill>
          <a:blip r:embed="rId4"/>
          <a:stretch>
            <a:fillRect/>
          </a:stretch>
        </p:blipFill>
        <p:spPr>
          <a:xfrm>
            <a:off x="9878065" y="4382198"/>
            <a:ext cx="2432080" cy="1459247"/>
          </a:xfrm>
          <a:prstGeom prst="rect">
            <a:avLst/>
          </a:prstGeom>
        </p:spPr>
      </p:pic>
      <p:sp>
        <p:nvSpPr>
          <p:cNvPr id="19" name="TextBox 18">
            <a:extLst>
              <a:ext uri="{FF2B5EF4-FFF2-40B4-BE49-F238E27FC236}">
                <a16:creationId xmlns:a16="http://schemas.microsoft.com/office/drawing/2014/main" id="{C2347B53-6CAD-1B42-8B4A-8FB23458A7C6}"/>
              </a:ext>
            </a:extLst>
          </p:cNvPr>
          <p:cNvSpPr txBox="1"/>
          <p:nvPr userDrawn="1"/>
        </p:nvSpPr>
        <p:spPr>
          <a:xfrm>
            <a:off x="400178" y="6528559"/>
            <a:ext cx="2195103" cy="261610"/>
          </a:xfrm>
          <a:prstGeom prst="rect">
            <a:avLst/>
          </a:prstGeom>
          <a:noFill/>
          <a:ln>
            <a:noFill/>
          </a:ln>
        </p:spPr>
        <p:txBody>
          <a:bodyPr wrap="square" rtlCol="0">
            <a:spAutoFit/>
          </a:bodyPr>
          <a:lstStyle/>
          <a:p>
            <a:r>
              <a:rPr lang="en-US" sz="1100" dirty="0" err="1">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nonprofithr.com</a:t>
            </a:r>
            <a:r>
              <a:rPr lang="en-US" sz="1100"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/DEIsurvey2020</a:t>
            </a:r>
          </a:p>
        </p:txBody>
      </p:sp>
      <p:sp>
        <p:nvSpPr>
          <p:cNvPr id="3" name="Content Placeholder 2">
            <a:extLst>
              <a:ext uri="{FF2B5EF4-FFF2-40B4-BE49-F238E27FC236}">
                <a16:creationId xmlns:a16="http://schemas.microsoft.com/office/drawing/2014/main" id="{46F51C93-0490-3745-A2D6-C9B96147EDE6}"/>
              </a:ext>
            </a:extLst>
          </p:cNvPr>
          <p:cNvSpPr>
            <a:spLocks noGrp="1"/>
          </p:cNvSpPr>
          <p:nvPr>
            <p:ph idx="1" hasCustomPrompt="1"/>
          </p:nvPr>
        </p:nvSpPr>
        <p:spPr>
          <a:xfrm>
            <a:off x="439835" y="1825625"/>
            <a:ext cx="10913965" cy="4351338"/>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Add content</a:t>
            </a:r>
          </a:p>
        </p:txBody>
      </p:sp>
      <p:sp>
        <p:nvSpPr>
          <p:cNvPr id="13" name="Title 1">
            <a:extLst>
              <a:ext uri="{FF2B5EF4-FFF2-40B4-BE49-F238E27FC236}">
                <a16:creationId xmlns:a16="http://schemas.microsoft.com/office/drawing/2014/main" id="{07E2EF52-5345-F94A-8D63-883C87A5EE30}"/>
              </a:ext>
            </a:extLst>
          </p:cNvPr>
          <p:cNvSpPr>
            <a:spLocks noGrp="1"/>
          </p:cNvSpPr>
          <p:nvPr>
            <p:ph type="title" hasCustomPrompt="1"/>
          </p:nvPr>
        </p:nvSpPr>
        <p:spPr>
          <a:xfrm>
            <a:off x="439835" y="1302074"/>
            <a:ext cx="10913965" cy="38861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CONTENT SLIDE</a:t>
            </a:r>
          </a:p>
        </p:txBody>
      </p:sp>
    </p:spTree>
    <p:extLst>
      <p:ext uri="{BB962C8B-B14F-4D97-AF65-F5344CB8AC3E}">
        <p14:creationId xmlns:p14="http://schemas.microsoft.com/office/powerpoint/2010/main" val="1081720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5103BD8-FD1C-4886-85AF-25FEF99E8B71}"/>
              </a:ext>
            </a:extLst>
          </p:cNvPr>
          <p:cNvSpPr/>
          <p:nvPr userDrawn="1"/>
        </p:nvSpPr>
        <p:spPr>
          <a:xfrm>
            <a:off x="3426221" y="0"/>
            <a:ext cx="8851640" cy="6858000"/>
          </a:xfrm>
          <a:custGeom>
            <a:avLst/>
            <a:gdLst>
              <a:gd name="connsiteX0" fmla="*/ 3452233 w 8848995"/>
              <a:gd name="connsiteY0" fmla="*/ 0 h 6855951"/>
              <a:gd name="connsiteX1" fmla="*/ 8848995 w 8848995"/>
              <a:gd name="connsiteY1" fmla="*/ 0 h 6855951"/>
              <a:gd name="connsiteX2" fmla="*/ 8848995 w 8848995"/>
              <a:gd name="connsiteY2" fmla="*/ 392724 h 6855951"/>
              <a:gd name="connsiteX3" fmla="*/ 7561630 w 8848995"/>
              <a:gd name="connsiteY3" fmla="*/ 1509475 h 6855951"/>
              <a:gd name="connsiteX4" fmla="*/ 8487011 w 8848995"/>
              <a:gd name="connsiteY4" fmla="*/ 3919770 h 6855951"/>
              <a:gd name="connsiteX5" fmla="*/ 6442564 w 8848995"/>
              <a:gd name="connsiteY5" fmla="*/ 2520938 h 6855951"/>
              <a:gd name="connsiteX6" fmla="*/ 1528506 w 8848995"/>
              <a:gd name="connsiteY6" fmla="*/ 6855951 h 6855951"/>
              <a:gd name="connsiteX7" fmla="*/ 0 w 8848995"/>
              <a:gd name="connsiteY7" fmla="*/ 6855951 h 6855951"/>
              <a:gd name="connsiteX8" fmla="*/ 5043732 w 8848995"/>
              <a:gd name="connsiteY8" fmla="*/ 1444913 h 6855951"/>
              <a:gd name="connsiteX9" fmla="*/ 3452233 w 8848995"/>
              <a:gd name="connsiteY9" fmla="*/ 0 h 685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8995" h="6855951">
                <a:moveTo>
                  <a:pt x="3452233" y="0"/>
                </a:moveTo>
                <a:lnTo>
                  <a:pt x="8848995" y="0"/>
                </a:lnTo>
                <a:lnTo>
                  <a:pt x="8848995" y="392724"/>
                </a:lnTo>
                <a:lnTo>
                  <a:pt x="7561630" y="1509475"/>
                </a:lnTo>
                <a:lnTo>
                  <a:pt x="8487011" y="3919770"/>
                </a:lnTo>
                <a:lnTo>
                  <a:pt x="6442564" y="2520938"/>
                </a:lnTo>
                <a:lnTo>
                  <a:pt x="1528506" y="6855951"/>
                </a:lnTo>
                <a:lnTo>
                  <a:pt x="0" y="6855951"/>
                </a:lnTo>
                <a:lnTo>
                  <a:pt x="5043732" y="1444913"/>
                </a:lnTo>
                <a:lnTo>
                  <a:pt x="3452233" y="0"/>
                </a:lnTo>
                <a:close/>
              </a:path>
            </a:pathLst>
          </a:custGeom>
          <a:solidFill>
            <a:srgbClr val="107C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60"/>
          </a:p>
        </p:txBody>
      </p:sp>
      <p:sp>
        <p:nvSpPr>
          <p:cNvPr id="11" name="Freeform: Shape 10">
            <a:extLst>
              <a:ext uri="{FF2B5EF4-FFF2-40B4-BE49-F238E27FC236}">
                <a16:creationId xmlns:a16="http://schemas.microsoft.com/office/drawing/2014/main" id="{8A3F7D09-7817-4A02-9636-C345C4A2E5C0}"/>
              </a:ext>
            </a:extLst>
          </p:cNvPr>
          <p:cNvSpPr/>
          <p:nvPr userDrawn="1"/>
        </p:nvSpPr>
        <p:spPr>
          <a:xfrm>
            <a:off x="4908159" y="365746"/>
            <a:ext cx="7353367" cy="6492256"/>
          </a:xfrm>
          <a:custGeom>
            <a:avLst/>
            <a:gdLst>
              <a:gd name="connsiteX0" fmla="*/ 7320489 w 7320489"/>
              <a:gd name="connsiteY0" fmla="*/ 0 h 6463227"/>
              <a:gd name="connsiteX1" fmla="*/ 7320489 w 7320489"/>
              <a:gd name="connsiteY1" fmla="*/ 6463227 h 6463227"/>
              <a:gd name="connsiteX2" fmla="*/ 0 w 7320489"/>
              <a:gd name="connsiteY2" fmla="*/ 6463227 h 6463227"/>
              <a:gd name="connsiteX3" fmla="*/ 4914058 w 7320489"/>
              <a:gd name="connsiteY3" fmla="*/ 2128214 h 6463227"/>
              <a:gd name="connsiteX4" fmla="*/ 6958505 w 7320489"/>
              <a:gd name="connsiteY4" fmla="*/ 3527046 h 6463227"/>
              <a:gd name="connsiteX5" fmla="*/ 6033124 w 7320489"/>
              <a:gd name="connsiteY5" fmla="*/ 1116751 h 6463227"/>
              <a:gd name="connsiteX6" fmla="*/ 7320489 w 7320489"/>
              <a:gd name="connsiteY6" fmla="*/ 0 h 646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0489" h="6463227">
                <a:moveTo>
                  <a:pt x="7320489" y="0"/>
                </a:moveTo>
                <a:lnTo>
                  <a:pt x="7320489" y="6463227"/>
                </a:lnTo>
                <a:lnTo>
                  <a:pt x="0" y="6463227"/>
                </a:lnTo>
                <a:lnTo>
                  <a:pt x="4914058" y="2128214"/>
                </a:lnTo>
                <a:lnTo>
                  <a:pt x="6958505" y="3527046"/>
                </a:lnTo>
                <a:lnTo>
                  <a:pt x="6033124" y="1116751"/>
                </a:lnTo>
                <a:lnTo>
                  <a:pt x="7320489" y="0"/>
                </a:lnTo>
                <a:close/>
              </a:path>
            </a:pathLst>
          </a:custGeom>
          <a:gradFill>
            <a:gsLst>
              <a:gs pos="0">
                <a:srgbClr val="FBA305"/>
              </a:gs>
              <a:gs pos="100000">
                <a:srgbClr val="ED9D49">
                  <a:lumMod val="75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60"/>
          </a:p>
        </p:txBody>
      </p:sp>
      <p:sp>
        <p:nvSpPr>
          <p:cNvPr id="13" name="Freeform 9">
            <a:extLst>
              <a:ext uri="{FF2B5EF4-FFF2-40B4-BE49-F238E27FC236}">
                <a16:creationId xmlns:a16="http://schemas.microsoft.com/office/drawing/2014/main" id="{FE1DCDB8-B690-4B28-BBE3-A4C19B770643}"/>
              </a:ext>
            </a:extLst>
          </p:cNvPr>
          <p:cNvSpPr>
            <a:spLocks/>
          </p:cNvSpPr>
          <p:nvPr userDrawn="1"/>
        </p:nvSpPr>
        <p:spPr bwMode="auto">
          <a:xfrm>
            <a:off x="4374113" y="-26978"/>
            <a:ext cx="6754657" cy="6914008"/>
          </a:xfrm>
          <a:custGeom>
            <a:avLst/>
            <a:gdLst>
              <a:gd name="T0" fmla="*/ 680 w 763"/>
              <a:gd name="T1" fmla="*/ 180 h 781"/>
              <a:gd name="T2" fmla="*/ 763 w 763"/>
              <a:gd name="T3" fmla="*/ 108 h 781"/>
              <a:gd name="T4" fmla="*/ 659 w 763"/>
              <a:gd name="T5" fmla="*/ 108 h 781"/>
              <a:gd name="T6" fmla="*/ 628 w 763"/>
              <a:gd name="T7" fmla="*/ 0 h 781"/>
              <a:gd name="T8" fmla="*/ 594 w 763"/>
              <a:gd name="T9" fmla="*/ 108 h 781"/>
              <a:gd name="T10" fmla="*/ 487 w 763"/>
              <a:gd name="T11" fmla="*/ 108 h 781"/>
              <a:gd name="T12" fmla="*/ 563 w 763"/>
              <a:gd name="T13" fmla="*/ 177 h 781"/>
              <a:gd name="T14" fmla="*/ 0 w 763"/>
              <a:gd name="T15" fmla="*/ 781 h 781"/>
              <a:gd name="T16" fmla="*/ 628 w 763"/>
              <a:gd name="T17" fmla="*/ 227 h 781"/>
              <a:gd name="T18" fmla="*/ 723 w 763"/>
              <a:gd name="T19" fmla="*/ 292 h 781"/>
              <a:gd name="T20" fmla="*/ 680 w 763"/>
              <a:gd name="T21" fmla="*/ 18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3" h="781">
                <a:moveTo>
                  <a:pt x="680" y="180"/>
                </a:moveTo>
                <a:lnTo>
                  <a:pt x="763" y="108"/>
                </a:lnTo>
                <a:lnTo>
                  <a:pt x="659" y="108"/>
                </a:lnTo>
                <a:lnTo>
                  <a:pt x="628" y="0"/>
                </a:lnTo>
                <a:lnTo>
                  <a:pt x="594" y="108"/>
                </a:lnTo>
                <a:lnTo>
                  <a:pt x="487" y="108"/>
                </a:lnTo>
                <a:lnTo>
                  <a:pt x="563" y="177"/>
                </a:lnTo>
                <a:lnTo>
                  <a:pt x="0" y="781"/>
                </a:lnTo>
                <a:lnTo>
                  <a:pt x="628" y="227"/>
                </a:lnTo>
                <a:lnTo>
                  <a:pt x="723" y="292"/>
                </a:lnTo>
                <a:lnTo>
                  <a:pt x="680" y="180"/>
                </a:lnTo>
                <a:close/>
              </a:path>
            </a:pathLst>
          </a:custGeom>
          <a:solidFill>
            <a:srgbClr val="FFFFFF"/>
          </a:solidFill>
          <a:ln w="9525">
            <a:noFill/>
            <a:round/>
            <a:headEnd/>
            <a:tailEnd/>
          </a:ln>
        </p:spPr>
        <p:txBody>
          <a:bodyPr vert="horz" wrap="square" lIns="82296" tIns="41148" rIns="82296" bIns="41148" numCol="1" anchor="t" anchorCtr="0" compatLnSpc="1">
            <a:prstTxWarp prst="textNoShape">
              <a:avLst/>
            </a:prstTxWarp>
          </a:bodyPr>
          <a:lstStyle/>
          <a:p>
            <a:endParaRPr lang="en-US" sz="1260"/>
          </a:p>
        </p:txBody>
      </p:sp>
      <p:sp>
        <p:nvSpPr>
          <p:cNvPr id="2" name="Title 1">
            <a:extLst>
              <a:ext uri="{FF2B5EF4-FFF2-40B4-BE49-F238E27FC236}">
                <a16:creationId xmlns:a16="http://schemas.microsoft.com/office/drawing/2014/main" id="{BFCBBB92-2BD3-445D-B977-E20A46AA3064}"/>
              </a:ext>
            </a:extLst>
          </p:cNvPr>
          <p:cNvSpPr>
            <a:spLocks noGrp="1"/>
          </p:cNvSpPr>
          <p:nvPr>
            <p:ph type="title"/>
          </p:nvPr>
        </p:nvSpPr>
        <p:spPr/>
        <p:txBody>
          <a:bodyPr/>
          <a:lstStyle>
            <a:lvl1pPr>
              <a:defRPr b="1">
                <a:latin typeface="Avenir Book" panose="02000503020000020003"/>
              </a:defRPr>
            </a:lvl1pPr>
          </a:lstStyle>
          <a:p>
            <a:r>
              <a:rPr lang="en-US"/>
              <a:t>Click to edit Master title style</a:t>
            </a:r>
          </a:p>
        </p:txBody>
      </p:sp>
      <p:sp>
        <p:nvSpPr>
          <p:cNvPr id="3" name="Date Placeholder 2">
            <a:extLst>
              <a:ext uri="{FF2B5EF4-FFF2-40B4-BE49-F238E27FC236}">
                <a16:creationId xmlns:a16="http://schemas.microsoft.com/office/drawing/2014/main" id="{4C9985AD-B2CF-4E16-A981-9990AD84E28A}"/>
              </a:ext>
            </a:extLst>
          </p:cNvPr>
          <p:cNvSpPr>
            <a:spLocks noGrp="1"/>
          </p:cNvSpPr>
          <p:nvPr>
            <p:ph type="dt" sz="half" idx="10"/>
          </p:nvPr>
        </p:nvSpPr>
        <p:spPr/>
        <p:txBody>
          <a:bodyPr/>
          <a:lstStyle/>
          <a:p>
            <a:fld id="{E0CB0A8C-3BE6-4AFB-A969-A87CB8455488}" type="datetime1">
              <a:rPr lang="en-US" smtClean="0"/>
              <a:t>10/20/2020</a:t>
            </a:fld>
            <a:endParaRPr lang="en-US"/>
          </a:p>
        </p:txBody>
      </p:sp>
      <p:sp>
        <p:nvSpPr>
          <p:cNvPr id="4" name="Footer Placeholder 3">
            <a:extLst>
              <a:ext uri="{FF2B5EF4-FFF2-40B4-BE49-F238E27FC236}">
                <a16:creationId xmlns:a16="http://schemas.microsoft.com/office/drawing/2014/main" id="{091B88A7-E6E0-432F-99A8-246A4833E369}"/>
              </a:ext>
            </a:extLst>
          </p:cNvPr>
          <p:cNvSpPr>
            <a:spLocks noGrp="1"/>
          </p:cNvSpPr>
          <p:nvPr>
            <p:ph type="ftr" sz="quarter" idx="11"/>
          </p:nvPr>
        </p:nvSpPr>
        <p:spPr/>
        <p:txBody>
          <a:bodyPr/>
          <a:lstStyle/>
          <a:p>
            <a:r>
              <a:rPr lang="en-US"/>
              <a:t>Better Teams. Better Results.</a:t>
            </a:r>
          </a:p>
        </p:txBody>
      </p:sp>
      <p:sp>
        <p:nvSpPr>
          <p:cNvPr id="5" name="Slide Number Placeholder 4">
            <a:extLst>
              <a:ext uri="{FF2B5EF4-FFF2-40B4-BE49-F238E27FC236}">
                <a16:creationId xmlns:a16="http://schemas.microsoft.com/office/drawing/2014/main" id="{935025B4-A691-474E-BBE2-099777D3C0CE}"/>
              </a:ext>
            </a:extLst>
          </p:cNvPr>
          <p:cNvSpPr>
            <a:spLocks noGrp="1"/>
          </p:cNvSpPr>
          <p:nvPr>
            <p:ph type="sldNum" sz="quarter" idx="12"/>
          </p:nvPr>
        </p:nvSpPr>
        <p:spPr/>
        <p:txBody>
          <a:bodyPr/>
          <a:lstStyle/>
          <a:p>
            <a:fld id="{FD1B9477-242D-4B28-B57B-026ED829A7C0}" type="slidenum">
              <a:rPr lang="en-US" smtClean="0"/>
              <a:t>‹#›</a:t>
            </a:fld>
            <a:endParaRPr lang="en-US"/>
          </a:p>
        </p:txBody>
      </p:sp>
    </p:spTree>
    <p:extLst>
      <p:ext uri="{BB962C8B-B14F-4D97-AF65-F5344CB8AC3E}">
        <p14:creationId xmlns:p14="http://schemas.microsoft.com/office/powerpoint/2010/main" val="998207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0DE9E3D2-7B70-4860-A761-02E832AF77FC}" type="datetime1">
              <a:rPr lang="en-US" smtClean="0"/>
              <a:t>10/20/2020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dirty="0"/>
              <a:t>|MLD | ©2019 YMCA  of the USA</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21004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319C3C-6E0C-47E4-99D4-BB96CECC7473}" type="datetime1">
              <a:rPr lang="en-US" smtClean="0"/>
              <a:t>10/20/2020</a:t>
            </a:fld>
            <a:endParaRPr lang="en-US" dirty="0"/>
          </a:p>
        </p:txBody>
      </p:sp>
      <p:sp>
        <p:nvSpPr>
          <p:cNvPr id="5" name="Footer Placeholder 4"/>
          <p:cNvSpPr>
            <a:spLocks noGrp="1"/>
          </p:cNvSpPr>
          <p:nvPr>
            <p:ph type="ftr" sz="quarter" idx="11"/>
          </p:nvPr>
        </p:nvSpPr>
        <p:spPr/>
        <p:txBody>
          <a:bodyPr/>
          <a:lstStyle/>
          <a:p>
            <a:r>
              <a:rPr lang="en-US" dirty="0"/>
              <a:t>|MLD | ©2019 YMCA  of the USA</a:t>
            </a: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02785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3966CA5-B33B-4E92-883D-E48D36D9FBB8}" type="datetime1">
              <a:rPr lang="en-US" smtClean="0"/>
              <a:t>10/20/2020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|MLD | ©2019 YMCA  of the USA</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59104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CEE6DD-54D5-46AB-AE0A-C0A0AEFBAE4F}" type="datetime1">
              <a:rPr lang="en-US" smtClean="0"/>
              <a:t>10/20/2020</a:t>
            </a:fld>
            <a:endParaRPr lang="en-US" dirty="0"/>
          </a:p>
        </p:txBody>
      </p:sp>
      <p:sp>
        <p:nvSpPr>
          <p:cNvPr id="6" name="Footer Placeholder 5"/>
          <p:cNvSpPr>
            <a:spLocks noGrp="1"/>
          </p:cNvSpPr>
          <p:nvPr>
            <p:ph type="ftr" sz="quarter" idx="11"/>
          </p:nvPr>
        </p:nvSpPr>
        <p:spPr/>
        <p:txBody>
          <a:bodyPr/>
          <a:lstStyle/>
          <a:p>
            <a:r>
              <a:rPr lang="en-US" dirty="0"/>
              <a:t>|MLD | ©2019 YMCA  of the USA</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67654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CB6AE9-89FA-41FB-91B9-76E1847B868F}" type="datetime1">
              <a:rPr lang="en-US" smtClean="0"/>
              <a:t>10/20/2020</a:t>
            </a:fld>
            <a:endParaRPr lang="en-US" dirty="0"/>
          </a:p>
        </p:txBody>
      </p:sp>
      <p:sp>
        <p:nvSpPr>
          <p:cNvPr id="8" name="Footer Placeholder 7"/>
          <p:cNvSpPr>
            <a:spLocks noGrp="1"/>
          </p:cNvSpPr>
          <p:nvPr>
            <p:ph type="ftr" sz="quarter" idx="11"/>
          </p:nvPr>
        </p:nvSpPr>
        <p:spPr/>
        <p:txBody>
          <a:bodyPr/>
          <a:lstStyle/>
          <a:p>
            <a:r>
              <a:rPr lang="en-US" dirty="0"/>
              <a:t>|MLD | ©2019 YMCA  of the USA</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626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118CE0A-A44E-42EB-B9B5-35A30EA0A144}" type="datetime1">
              <a:rPr lang="en-US" smtClean="0"/>
              <a:t>10/20/2020</a:t>
            </a:fld>
            <a:endParaRPr lang="en-US" dirty="0"/>
          </a:p>
        </p:txBody>
      </p:sp>
      <p:sp>
        <p:nvSpPr>
          <p:cNvPr id="4" name="Footer Placeholder 3"/>
          <p:cNvSpPr>
            <a:spLocks noGrp="1"/>
          </p:cNvSpPr>
          <p:nvPr>
            <p:ph type="ftr" sz="quarter" idx="11"/>
          </p:nvPr>
        </p:nvSpPr>
        <p:spPr/>
        <p:txBody>
          <a:bodyPr/>
          <a:lstStyle/>
          <a:p>
            <a:r>
              <a:rPr lang="en-US" dirty="0"/>
              <a:t>|MLD | ©2019 YMCA  of the USA</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793847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70E51-908A-4B7B-AD88-EC2BEB99ADE1}" type="datetime1">
              <a:rPr lang="en-US" smtClean="0"/>
              <a:t>10/20/2020</a:t>
            </a:fld>
            <a:endParaRPr lang="en-US" dirty="0"/>
          </a:p>
        </p:txBody>
      </p:sp>
      <p:sp>
        <p:nvSpPr>
          <p:cNvPr id="3" name="Footer Placeholder 2"/>
          <p:cNvSpPr>
            <a:spLocks noGrp="1"/>
          </p:cNvSpPr>
          <p:nvPr>
            <p:ph type="ftr" sz="quarter" idx="11"/>
          </p:nvPr>
        </p:nvSpPr>
        <p:spPr/>
        <p:txBody>
          <a:bodyPr/>
          <a:lstStyle/>
          <a:p>
            <a:r>
              <a:rPr lang="en-US" dirty="0"/>
              <a:t>|MLD | ©2019 YMCA  of the USA</a:t>
            </a:r>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138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C7703F53-F18D-4A5A-837B-9C0A40CEBCF3}" type="datetime1">
              <a:rPr lang="en-US" smtClean="0"/>
              <a:t>10/20/2020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dirty="0"/>
              <a:t>|MLD | ©2019 YMCA  of the USA</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8930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02B502-4D3B-4334-B161-E7074E84D7F2}" type="datetime1">
              <a:rPr lang="en-US" smtClean="0"/>
              <a:t>10/20/2020</a:t>
            </a:fld>
            <a:endParaRPr lang="en-US" dirty="0"/>
          </a:p>
        </p:txBody>
      </p:sp>
      <p:sp>
        <p:nvSpPr>
          <p:cNvPr id="6" name="Footer Placeholder 5"/>
          <p:cNvSpPr>
            <a:spLocks noGrp="1"/>
          </p:cNvSpPr>
          <p:nvPr>
            <p:ph type="ftr" sz="quarter" idx="11"/>
          </p:nvPr>
        </p:nvSpPr>
        <p:spPr/>
        <p:txBody>
          <a:bodyPr/>
          <a:lstStyle/>
          <a:p>
            <a:r>
              <a:rPr lang="en-US" dirty="0"/>
              <a:t>|MLD | ©2019 YMCA  of the USA</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12284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09C60C-3B6B-4E99-B57F-459BCB8168EE}" type="datetime1">
              <a:rPr lang="en-US" smtClean="0"/>
              <a:t>10/20/2020</a:t>
            </a:fld>
            <a:endParaRPr lang="en-US" dirty="0"/>
          </a:p>
        </p:txBody>
      </p:sp>
      <p:sp>
        <p:nvSpPr>
          <p:cNvPr id="5" name="Footer Placeholder 4"/>
          <p:cNvSpPr>
            <a:spLocks noGrp="1"/>
          </p:cNvSpPr>
          <p:nvPr>
            <p:ph type="ftr" sz="quarter" idx="11"/>
          </p:nvPr>
        </p:nvSpPr>
        <p:spPr/>
        <p:txBody>
          <a:bodyPr/>
          <a:lstStyle/>
          <a:p>
            <a:r>
              <a:rPr lang="en-US" dirty="0"/>
              <a:t>|MLD | ©2019 YMCA  of the USA</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2265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E8DEB6F-FD43-44BA-85FE-27CD6168AD6F}" type="datetime1">
              <a:rPr lang="en-US" smtClean="0"/>
              <a:t>10/20/2020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dirty="0"/>
              <a:t>|MLD | ©2019 YMCA  of the USA</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10402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vi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144" y="374904"/>
            <a:ext cx="11643360" cy="1636776"/>
          </a:xfrm>
        </p:spPr>
        <p:txBody>
          <a:bodyPr/>
          <a:lstStyle>
            <a:lvl1pPr algn="l">
              <a:lnSpc>
                <a:spcPct val="80000"/>
              </a:lnSpc>
              <a:defRPr sz="6400" b="1" cap="all">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57142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vider 1 or 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720" y="320040"/>
            <a:ext cx="1115568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dirty="0"/>
          </a:p>
        </p:txBody>
      </p:sp>
      <p:sp>
        <p:nvSpPr>
          <p:cNvPr id="5" name="Footer Placeholder 4"/>
          <p:cNvSpPr>
            <a:spLocks noGrp="1"/>
          </p:cNvSpPr>
          <p:nvPr>
            <p:ph type="ftr" sz="quarter" idx="11"/>
          </p:nvPr>
        </p:nvSpPr>
        <p:spPr/>
        <p:txBody>
          <a:bodyPr/>
          <a:lstStyle>
            <a:lvl1pPr>
              <a:defRPr smtClean="0">
                <a:solidFill>
                  <a:schemeClr val="bg2"/>
                </a:solidFill>
                <a:latin typeface="Verdana" pitchFamily="64" charset="0"/>
                <a:ea typeface="ＭＳ Ｐゴシック" pitchFamily="64" charset="-128"/>
                <a:cs typeface="ＭＳ Ｐゴシック" pitchFamily="64" charset="-128"/>
              </a:defRPr>
            </a:lvl1pPr>
          </a:lstStyle>
          <a:p>
            <a:pPr>
              <a:defRPr/>
            </a:pPr>
            <a:r>
              <a:rPr lang="en-US" dirty="0"/>
              <a:t>|MLD | ©2019 YMCA  of the USA</a:t>
            </a:r>
          </a:p>
        </p:txBody>
      </p:sp>
      <p:sp>
        <p:nvSpPr>
          <p:cNvPr id="6" name="Content Placeholder 2"/>
          <p:cNvSpPr>
            <a:spLocks noGrp="1"/>
          </p:cNvSpPr>
          <p:nvPr>
            <p:ph idx="1"/>
          </p:nvPr>
        </p:nvSpPr>
        <p:spPr>
          <a:xfrm>
            <a:off x="472018" y="1739900"/>
            <a:ext cx="11118849"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74152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line numb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E6C47-EACF-4331-8CDD-2FA0E909346C}"/>
              </a:ext>
            </a:extLst>
          </p:cNvPr>
          <p:cNvSpPr>
            <a:spLocks noGrp="1"/>
          </p:cNvSpPr>
          <p:nvPr>
            <p:ph type="title" hasCustomPrompt="1"/>
          </p:nvPr>
        </p:nvSpPr>
        <p:spPr>
          <a:xfrm>
            <a:off x="838200" y="2372579"/>
            <a:ext cx="10515600" cy="1325563"/>
          </a:xfrm>
        </p:spPr>
        <p:txBody>
          <a:bodyPr>
            <a:noAutofit/>
          </a:bodyPr>
          <a:lstStyle>
            <a:lvl1pPr algn="ctr">
              <a:defRPr sz="8000">
                <a:latin typeface="+mj-lt"/>
              </a:defRPr>
            </a:lvl1pPr>
          </a:lstStyle>
          <a:p>
            <a:r>
              <a:rPr lang="en-US" dirty="0"/>
              <a:t>Enter number</a:t>
            </a:r>
            <a:endParaRPr lang="en-GB" dirty="0"/>
          </a:p>
        </p:txBody>
      </p:sp>
      <p:sp>
        <p:nvSpPr>
          <p:cNvPr id="8" name="Text Placeholder 5">
            <a:extLst>
              <a:ext uri="{FF2B5EF4-FFF2-40B4-BE49-F238E27FC236}">
                <a16:creationId xmlns:a16="http://schemas.microsoft.com/office/drawing/2014/main" id="{A685628C-1B8B-4B8D-A5D8-BE52288F9E09}"/>
              </a:ext>
            </a:extLst>
          </p:cNvPr>
          <p:cNvSpPr>
            <a:spLocks noGrp="1"/>
          </p:cNvSpPr>
          <p:nvPr>
            <p:ph type="body" sz="quarter" idx="15"/>
          </p:nvPr>
        </p:nvSpPr>
        <p:spPr>
          <a:xfrm>
            <a:off x="838200" y="3780693"/>
            <a:ext cx="10515600" cy="1167544"/>
          </a:xfrm>
        </p:spPr>
        <p:txBody>
          <a:bodyPr/>
          <a:lstStyle>
            <a:lvl1pPr marL="0" indent="0" algn="ctr">
              <a:lnSpc>
                <a:spcPct val="100000"/>
              </a:lnSpc>
              <a:buFont typeface="Arial" panose="020B0604020202020204" pitchFamily="34" charset="0"/>
              <a:buNone/>
              <a:defRPr/>
            </a:lvl1pPr>
          </a:lstStyle>
          <a:p>
            <a:pPr lvl="0"/>
            <a:r>
              <a:rPr lang="en-US"/>
              <a:t>Click to edit Master text styles</a:t>
            </a:r>
          </a:p>
        </p:txBody>
      </p:sp>
      <p:pic>
        <p:nvPicPr>
          <p:cNvPr id="14" name="Picture 13" descr="A close up of a sign&#10;&#10;Description automatically generated">
            <a:extLst>
              <a:ext uri="{FF2B5EF4-FFF2-40B4-BE49-F238E27FC236}">
                <a16:creationId xmlns:a16="http://schemas.microsoft.com/office/drawing/2014/main" id="{29EAC244-D82B-4473-AD2F-9585CE8294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65741" y="-1721871"/>
            <a:ext cx="6260518" cy="3904118"/>
          </a:xfrm>
          <a:prstGeom prst="rect">
            <a:avLst/>
          </a:prstGeom>
        </p:spPr>
      </p:pic>
      <p:pic>
        <p:nvPicPr>
          <p:cNvPr id="15" name="Picture 14">
            <a:extLst>
              <a:ext uri="{FF2B5EF4-FFF2-40B4-BE49-F238E27FC236}">
                <a16:creationId xmlns:a16="http://schemas.microsoft.com/office/drawing/2014/main" id="{ECFE3E47-D5EF-43F6-B1F3-968DBE40FA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7140" y="5854390"/>
            <a:ext cx="798929" cy="739810"/>
          </a:xfrm>
          <a:prstGeom prst="rect">
            <a:avLst/>
          </a:prstGeom>
        </p:spPr>
      </p:pic>
      <p:sp>
        <p:nvSpPr>
          <p:cNvPr id="16" name="Slide Number Placeholder 5">
            <a:extLst>
              <a:ext uri="{FF2B5EF4-FFF2-40B4-BE49-F238E27FC236}">
                <a16:creationId xmlns:a16="http://schemas.microsoft.com/office/drawing/2014/main" id="{8FC5D5CA-1D2F-403B-8A95-1BF22A55C56E}"/>
              </a:ext>
            </a:extLst>
          </p:cNvPr>
          <p:cNvSpPr>
            <a:spLocks noGrp="1"/>
          </p:cNvSpPr>
          <p:nvPr>
            <p:ph type="sldNum" sz="quarter" idx="12"/>
          </p:nvPr>
        </p:nvSpPr>
        <p:spPr>
          <a:xfrm>
            <a:off x="9295543" y="47626"/>
            <a:ext cx="2743200" cy="365125"/>
          </a:xfrm>
        </p:spPr>
        <p:txBody>
          <a:bodyPr/>
          <a:lstStyle/>
          <a:p>
            <a:fld id="{52013984-7EB0-4156-A51A-4F657CA45C40}" type="slidenum">
              <a:rPr lang="en-GB" smtClean="0"/>
              <a:t>‹#›</a:t>
            </a:fld>
            <a:endParaRPr lang="en-GB" dirty="0"/>
          </a:p>
        </p:txBody>
      </p:sp>
    </p:spTree>
    <p:extLst>
      <p:ext uri="{BB962C8B-B14F-4D97-AF65-F5344CB8AC3E}">
        <p14:creationId xmlns:p14="http://schemas.microsoft.com/office/powerpoint/2010/main" val="2574801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and text 1">
    <p:bg>
      <p:bgPr>
        <a:solidFill>
          <a:srgbClr val="54687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2779-F84E-45FE-AECC-50E55F7048B4}"/>
              </a:ext>
            </a:extLst>
          </p:cNvPr>
          <p:cNvSpPr>
            <a:spLocks noGrp="1"/>
          </p:cNvSpPr>
          <p:nvPr>
            <p:ph type="title" hasCustomPrompt="1"/>
          </p:nvPr>
        </p:nvSpPr>
        <p:spPr>
          <a:xfrm>
            <a:off x="1344202" y="1820140"/>
            <a:ext cx="10009598" cy="1608860"/>
          </a:xfrm>
        </p:spPr>
        <p:txBody>
          <a:bodyPr>
            <a:noAutofit/>
          </a:bodyPr>
          <a:lstStyle>
            <a:lvl1pPr algn="l">
              <a:defRPr sz="5666" cap="all" baseline="0">
                <a:solidFill>
                  <a:schemeClr val="accent2"/>
                </a:solidFill>
              </a:defRPr>
            </a:lvl1pPr>
          </a:lstStyle>
          <a:p>
            <a:r>
              <a:rPr lang="en-US" dirty="0"/>
              <a:t>PLACE HEADLINE </a:t>
            </a:r>
            <a:br>
              <a:rPr lang="en-US" dirty="0"/>
            </a:br>
            <a:r>
              <a:rPr lang="en-US" dirty="0"/>
              <a:t>W/copy here</a:t>
            </a:r>
            <a:endParaRPr lang="en-GB" dirty="0"/>
          </a:p>
        </p:txBody>
      </p:sp>
      <p:grpSp>
        <p:nvGrpSpPr>
          <p:cNvPr id="10" name="Group 9">
            <a:extLst>
              <a:ext uri="{FF2B5EF4-FFF2-40B4-BE49-F238E27FC236}">
                <a16:creationId xmlns:a16="http://schemas.microsoft.com/office/drawing/2014/main" id="{BAB12E42-C602-47F2-897A-0A350A80148B}"/>
              </a:ext>
            </a:extLst>
          </p:cNvPr>
          <p:cNvGrpSpPr/>
          <p:nvPr userDrawn="1"/>
        </p:nvGrpSpPr>
        <p:grpSpPr>
          <a:xfrm>
            <a:off x="10440551" y="333377"/>
            <a:ext cx="1431738" cy="771523"/>
            <a:chOff x="12528661" y="400052"/>
            <a:chExt cx="1718086" cy="925827"/>
          </a:xfrm>
        </p:grpSpPr>
        <p:pic>
          <p:nvPicPr>
            <p:cNvPr id="7" name="Picture 6">
              <a:extLst>
                <a:ext uri="{FF2B5EF4-FFF2-40B4-BE49-F238E27FC236}">
                  <a16:creationId xmlns:a16="http://schemas.microsoft.com/office/drawing/2014/main" id="{2BEAFE3D-F88E-4DA9-BADB-CCB1249B28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528661" y="400052"/>
              <a:ext cx="583197" cy="925827"/>
            </a:xfrm>
            <a:prstGeom prst="rect">
              <a:avLst/>
            </a:prstGeom>
          </p:spPr>
        </p:pic>
        <p:pic>
          <p:nvPicPr>
            <p:cNvPr id="8" name="Picture 7">
              <a:extLst>
                <a:ext uri="{FF2B5EF4-FFF2-40B4-BE49-F238E27FC236}">
                  <a16:creationId xmlns:a16="http://schemas.microsoft.com/office/drawing/2014/main" id="{A16AF8AD-CF39-4BAC-9EB2-12D0773F7C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96106" y="400052"/>
              <a:ext cx="583197" cy="925827"/>
            </a:xfrm>
            <a:prstGeom prst="rect">
              <a:avLst/>
            </a:prstGeom>
          </p:spPr>
        </p:pic>
        <p:pic>
          <p:nvPicPr>
            <p:cNvPr id="9" name="Picture 8">
              <a:extLst>
                <a:ext uri="{FF2B5EF4-FFF2-40B4-BE49-F238E27FC236}">
                  <a16:creationId xmlns:a16="http://schemas.microsoft.com/office/drawing/2014/main" id="{39ED24D7-2BF4-4CAB-908B-03C2A3CB60A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63550" y="400052"/>
              <a:ext cx="583197" cy="925827"/>
            </a:xfrm>
            <a:prstGeom prst="rect">
              <a:avLst/>
            </a:prstGeom>
          </p:spPr>
        </p:pic>
      </p:grpSp>
      <p:sp>
        <p:nvSpPr>
          <p:cNvPr id="6" name="Text Placeholder 5">
            <a:extLst>
              <a:ext uri="{FF2B5EF4-FFF2-40B4-BE49-F238E27FC236}">
                <a16:creationId xmlns:a16="http://schemas.microsoft.com/office/drawing/2014/main" id="{3EDF9BDA-8428-4C72-B92A-476E625CE0D9}"/>
              </a:ext>
            </a:extLst>
          </p:cNvPr>
          <p:cNvSpPr>
            <a:spLocks noGrp="1"/>
          </p:cNvSpPr>
          <p:nvPr userDrawn="1">
            <p:ph type="body" sz="quarter" idx="10"/>
          </p:nvPr>
        </p:nvSpPr>
        <p:spPr>
          <a:xfrm>
            <a:off x="1344084" y="3505729"/>
            <a:ext cx="10009188" cy="2513542"/>
          </a:xfrm>
        </p:spPr>
        <p:txBody>
          <a:bodyPr>
            <a:normAutofit/>
          </a:bodyPr>
          <a:lstStyle>
            <a:lvl1pPr marL="0" indent="0">
              <a:lnSpc>
                <a:spcPct val="100000"/>
              </a:lnSpc>
              <a:buFont typeface="Arial" panose="020B0604020202020204" pitchFamily="34" charset="0"/>
              <a:buNone/>
              <a:defRPr sz="3167">
                <a:solidFill>
                  <a:schemeClr val="accent5"/>
                </a:solidFill>
                <a:latin typeface="+mj-lt"/>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p:txBody>
      </p:sp>
    </p:spTree>
    <p:extLst>
      <p:ext uri="{BB962C8B-B14F-4D97-AF65-F5344CB8AC3E}">
        <p14:creationId xmlns:p14="http://schemas.microsoft.com/office/powerpoint/2010/main" val="3021688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6634" y="1388482"/>
            <a:ext cx="4869366" cy="1105830"/>
          </a:xfrm>
        </p:spPr>
        <p:txBody>
          <a:bodyPr>
            <a:normAutofit/>
          </a:bodyPr>
          <a:lstStyle>
            <a:lvl1pPr>
              <a:defRPr sz="2500">
                <a:solidFill>
                  <a:schemeClr val="accent1"/>
                </a:solidFill>
              </a:defRPr>
            </a:lvl1pPr>
          </a:lstStyle>
          <a:p>
            <a:r>
              <a:rPr lang="en-US" dirty="0" err="1"/>
              <a:t>Subheadline</a:t>
            </a:r>
            <a:r>
              <a:rPr lang="en-US" dirty="0"/>
              <a:t> </a:t>
            </a:r>
            <a:r>
              <a:rPr lang="en-US" dirty="0" err="1"/>
              <a:t>lenimus</a:t>
            </a:r>
            <a:r>
              <a:rPr lang="en-US" dirty="0"/>
              <a:t>, </a:t>
            </a:r>
            <a:r>
              <a:rPr lang="en-US" dirty="0" err="1"/>
              <a:t>quaepudanto</a:t>
            </a:r>
            <a:r>
              <a:rPr lang="en-US" dirty="0"/>
              <a:t> </a:t>
            </a:r>
            <a:r>
              <a:rPr lang="en-US" dirty="0" err="1"/>
              <a:t>esent</a:t>
            </a:r>
            <a:r>
              <a:rPr lang="en-US" dirty="0"/>
              <a:t> </a:t>
            </a:r>
            <a:r>
              <a:rPr lang="en-US" dirty="0" err="1"/>
              <a:t>eos</a:t>
            </a:r>
            <a:r>
              <a:rPr lang="en-US" dirty="0"/>
              <a:t> </a:t>
            </a:r>
            <a:r>
              <a:rPr lang="en-US" dirty="0" err="1"/>
              <a:t>denditatus</a:t>
            </a:r>
            <a:r>
              <a:rPr lang="en-US" dirty="0"/>
              <a:t>.</a:t>
            </a:r>
          </a:p>
        </p:txBody>
      </p:sp>
      <p:sp>
        <p:nvSpPr>
          <p:cNvPr id="3" name="Content Placeholder 2"/>
          <p:cNvSpPr>
            <a:spLocks noGrp="1"/>
          </p:cNvSpPr>
          <p:nvPr>
            <p:ph idx="1" hasCustomPrompt="1"/>
          </p:nvPr>
        </p:nvSpPr>
        <p:spPr>
          <a:xfrm>
            <a:off x="1226634" y="2518317"/>
            <a:ext cx="4869366" cy="3336073"/>
          </a:xfrm>
        </p:spPr>
        <p:txBody>
          <a:bodyPr>
            <a:noAutofit/>
          </a:bodyPr>
          <a:lstStyle>
            <a:lvl1pPr marL="0" indent="0">
              <a:lnSpc>
                <a:spcPct val="100000"/>
              </a:lnSpc>
              <a:buFont typeface="Arial" panose="020B0604020202020204" pitchFamily="34" charset="0"/>
              <a:buNone/>
              <a:defRPr/>
            </a:lvl1pPr>
          </a:lstStyle>
          <a:p>
            <a:pPr lvl="0"/>
            <a:r>
              <a:rPr lang="en-US" dirty="0"/>
              <a:t>Insert text</a:t>
            </a:r>
          </a:p>
        </p:txBody>
      </p:sp>
      <p:sp>
        <p:nvSpPr>
          <p:cNvPr id="6" name="Slide Number Placeholder 5"/>
          <p:cNvSpPr>
            <a:spLocks noGrp="1"/>
          </p:cNvSpPr>
          <p:nvPr>
            <p:ph type="sldNum" sz="quarter" idx="12"/>
          </p:nvPr>
        </p:nvSpPr>
        <p:spPr/>
        <p:txBody>
          <a:bodyPr/>
          <a:lstStyle/>
          <a:p>
            <a:fld id="{52013984-7EB0-4156-A51A-4F657CA45C40}" type="slidenum">
              <a:rPr lang="en-GB" smtClean="0"/>
              <a:t>‹#›</a:t>
            </a:fld>
            <a:endParaRPr lang="en-GB" dirty="0"/>
          </a:p>
        </p:txBody>
      </p:sp>
      <p:sp>
        <p:nvSpPr>
          <p:cNvPr id="8" name="Text Placeholder 7">
            <a:extLst>
              <a:ext uri="{FF2B5EF4-FFF2-40B4-BE49-F238E27FC236}">
                <a16:creationId xmlns:a16="http://schemas.microsoft.com/office/drawing/2014/main" id="{53CB203B-769C-4077-9A6D-339BD422226A}"/>
              </a:ext>
            </a:extLst>
          </p:cNvPr>
          <p:cNvSpPr>
            <a:spLocks noGrp="1"/>
          </p:cNvSpPr>
          <p:nvPr>
            <p:ph type="body" sz="quarter" idx="13" hasCustomPrompt="1"/>
          </p:nvPr>
        </p:nvSpPr>
        <p:spPr>
          <a:xfrm>
            <a:off x="1226634" y="814336"/>
            <a:ext cx="4869366" cy="439208"/>
          </a:xfrm>
        </p:spPr>
        <p:txBody>
          <a:bodyPr anchor="b">
            <a:normAutofit/>
          </a:bodyPr>
          <a:lstStyle>
            <a:lvl1pPr marL="0" indent="0">
              <a:buFont typeface="Arial" panose="020B0604020202020204" pitchFamily="34" charset="0"/>
              <a:buNone/>
              <a:defRPr sz="1167" cap="all" baseline="0">
                <a:solidFill>
                  <a:schemeClr val="accent2"/>
                </a:solidFill>
                <a:latin typeface="+mj-lt"/>
              </a:defRPr>
            </a:lvl1pPr>
            <a:lvl2pPr marL="457182" indent="0">
              <a:buFont typeface="Arial" panose="020B0604020202020204" pitchFamily="34" charset="0"/>
              <a:buNone/>
              <a:defRPr/>
            </a:lvl2pPr>
            <a:lvl3pPr marL="914363" indent="0">
              <a:buNone/>
              <a:defRPr/>
            </a:lvl3pPr>
            <a:lvl4pPr marL="1371545" indent="0">
              <a:buNone/>
              <a:defRPr/>
            </a:lvl4pPr>
            <a:lvl5pPr marL="1828727" indent="0">
              <a:buNone/>
              <a:defRPr/>
            </a:lvl5pPr>
          </a:lstStyle>
          <a:p>
            <a:pPr lvl="0"/>
            <a:r>
              <a:rPr lang="en-US" dirty="0"/>
              <a:t>Subject line</a:t>
            </a:r>
            <a:endParaRPr lang="en-GB" dirty="0"/>
          </a:p>
        </p:txBody>
      </p:sp>
      <p:pic>
        <p:nvPicPr>
          <p:cNvPr id="9" name="Picture 8">
            <a:extLst>
              <a:ext uri="{FF2B5EF4-FFF2-40B4-BE49-F238E27FC236}">
                <a16:creationId xmlns:a16="http://schemas.microsoft.com/office/drawing/2014/main" id="{8B91A1AB-C8FE-4E93-995F-F5977B8A1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7140" y="5854390"/>
            <a:ext cx="798929" cy="739810"/>
          </a:xfrm>
          <a:prstGeom prst="rect">
            <a:avLst/>
          </a:prstGeom>
        </p:spPr>
      </p:pic>
      <p:sp>
        <p:nvSpPr>
          <p:cNvPr id="4" name="Arrow: Pentagon 3">
            <a:extLst>
              <a:ext uri="{FF2B5EF4-FFF2-40B4-BE49-F238E27FC236}">
                <a16:creationId xmlns:a16="http://schemas.microsoft.com/office/drawing/2014/main" id="{FA8C067E-39F2-4F1F-BADA-99A85CA8B5C7}"/>
              </a:ext>
            </a:extLst>
          </p:cNvPr>
          <p:cNvSpPr/>
          <p:nvPr userDrawn="1"/>
        </p:nvSpPr>
        <p:spPr>
          <a:xfrm>
            <a:off x="6677025" y="1445632"/>
            <a:ext cx="4733925" cy="103086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4000" dirty="0">
                <a:solidFill>
                  <a:schemeClr val="accent4"/>
                </a:solidFill>
                <a:latin typeface="+mj-lt"/>
              </a:rPr>
              <a:t>01</a:t>
            </a:r>
          </a:p>
        </p:txBody>
      </p:sp>
      <p:sp>
        <p:nvSpPr>
          <p:cNvPr id="10" name="Arrow: Pentagon 9">
            <a:extLst>
              <a:ext uri="{FF2B5EF4-FFF2-40B4-BE49-F238E27FC236}">
                <a16:creationId xmlns:a16="http://schemas.microsoft.com/office/drawing/2014/main" id="{F25A137E-830B-49FB-9788-5024B4B1F9FC}"/>
              </a:ext>
            </a:extLst>
          </p:cNvPr>
          <p:cNvSpPr/>
          <p:nvPr userDrawn="1"/>
        </p:nvSpPr>
        <p:spPr>
          <a:xfrm>
            <a:off x="6677025" y="2769607"/>
            <a:ext cx="4733925" cy="103086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4000" dirty="0">
                <a:solidFill>
                  <a:schemeClr val="accent3"/>
                </a:solidFill>
                <a:latin typeface="+mj-lt"/>
              </a:rPr>
              <a:t>02</a:t>
            </a:r>
          </a:p>
        </p:txBody>
      </p:sp>
      <p:sp>
        <p:nvSpPr>
          <p:cNvPr id="12" name="Arrow: Pentagon 11">
            <a:extLst>
              <a:ext uri="{FF2B5EF4-FFF2-40B4-BE49-F238E27FC236}">
                <a16:creationId xmlns:a16="http://schemas.microsoft.com/office/drawing/2014/main" id="{83B5163A-F3C8-4461-BE49-C2A34B41B522}"/>
              </a:ext>
            </a:extLst>
          </p:cNvPr>
          <p:cNvSpPr/>
          <p:nvPr userDrawn="1"/>
        </p:nvSpPr>
        <p:spPr>
          <a:xfrm>
            <a:off x="6677025" y="4093582"/>
            <a:ext cx="4733925" cy="1030868"/>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4000" dirty="0">
                <a:solidFill>
                  <a:schemeClr val="accent1"/>
                </a:solidFill>
                <a:latin typeface="+mj-lt"/>
              </a:rPr>
              <a:t>03</a:t>
            </a:r>
          </a:p>
        </p:txBody>
      </p:sp>
      <p:sp>
        <p:nvSpPr>
          <p:cNvPr id="7" name="Text Placeholder 6">
            <a:extLst>
              <a:ext uri="{FF2B5EF4-FFF2-40B4-BE49-F238E27FC236}">
                <a16:creationId xmlns:a16="http://schemas.microsoft.com/office/drawing/2014/main" id="{6F27B771-C4A4-43B8-87EA-472B6007656D}"/>
              </a:ext>
            </a:extLst>
          </p:cNvPr>
          <p:cNvSpPr>
            <a:spLocks noGrp="1"/>
          </p:cNvSpPr>
          <p:nvPr>
            <p:ph type="body" sz="quarter" idx="14"/>
          </p:nvPr>
        </p:nvSpPr>
        <p:spPr>
          <a:xfrm>
            <a:off x="7629261" y="1542521"/>
            <a:ext cx="3247760" cy="838729"/>
          </a:xfrm>
        </p:spPr>
        <p:txBody>
          <a:bodyPr anchor="ctr">
            <a:noAutofit/>
          </a:bodyPr>
          <a:lstStyle>
            <a:lvl1pPr marL="0" indent="0">
              <a:buFont typeface="Arial" panose="020B0604020202020204" pitchFamily="34" charset="0"/>
              <a:buNone/>
              <a:defRPr sz="1333">
                <a:solidFill>
                  <a:schemeClr val="bg1"/>
                </a:solidFill>
                <a:latin typeface="+mn-lt"/>
              </a:defRPr>
            </a:lvl1pPr>
            <a:lvl2pPr marL="457182" indent="0">
              <a:buFont typeface="Arial" panose="020B0604020202020204" pitchFamily="34" charset="0"/>
              <a:buNone/>
              <a:defRPr>
                <a:solidFill>
                  <a:schemeClr val="bg1"/>
                </a:solidFill>
              </a:defRPr>
            </a:lvl2pPr>
            <a:lvl3pPr marL="914363" indent="0">
              <a:buNone/>
              <a:defRPr>
                <a:solidFill>
                  <a:schemeClr val="bg1"/>
                </a:solidFill>
              </a:defRPr>
            </a:lvl3pPr>
            <a:lvl4pPr marL="1371545" indent="0">
              <a:buNone/>
              <a:defRPr>
                <a:solidFill>
                  <a:schemeClr val="bg1"/>
                </a:solidFill>
              </a:defRPr>
            </a:lvl4pPr>
            <a:lvl5pPr marL="1828727" indent="0">
              <a:buNone/>
              <a:defRPr>
                <a:solidFill>
                  <a:schemeClr val="bg1"/>
                </a:solidFill>
              </a:defRPr>
            </a:lvl5pPr>
          </a:lstStyle>
          <a:p>
            <a:pPr lvl="0"/>
            <a:r>
              <a:rPr lang="en-US"/>
              <a:t>Click to edit Master text styles</a:t>
            </a:r>
          </a:p>
        </p:txBody>
      </p:sp>
      <p:sp>
        <p:nvSpPr>
          <p:cNvPr id="13" name="Text Placeholder 6">
            <a:extLst>
              <a:ext uri="{FF2B5EF4-FFF2-40B4-BE49-F238E27FC236}">
                <a16:creationId xmlns:a16="http://schemas.microsoft.com/office/drawing/2014/main" id="{2A1EA27E-D2B3-4BC4-A2CA-2A52C9712822}"/>
              </a:ext>
            </a:extLst>
          </p:cNvPr>
          <p:cNvSpPr>
            <a:spLocks noGrp="1"/>
          </p:cNvSpPr>
          <p:nvPr>
            <p:ph type="body" sz="quarter" idx="15"/>
          </p:nvPr>
        </p:nvSpPr>
        <p:spPr>
          <a:xfrm>
            <a:off x="7629261" y="2828396"/>
            <a:ext cx="3247760" cy="838729"/>
          </a:xfrm>
        </p:spPr>
        <p:txBody>
          <a:bodyPr anchor="ctr">
            <a:noAutofit/>
          </a:bodyPr>
          <a:lstStyle>
            <a:lvl1pPr marL="0" indent="0">
              <a:buFont typeface="Arial" panose="020B0604020202020204" pitchFamily="34" charset="0"/>
              <a:buNone/>
              <a:defRPr sz="1333">
                <a:solidFill>
                  <a:schemeClr val="bg1"/>
                </a:solidFill>
                <a:latin typeface="+mn-lt"/>
              </a:defRPr>
            </a:lvl1pPr>
            <a:lvl2pPr marL="457182" indent="0">
              <a:buFont typeface="Arial" panose="020B0604020202020204" pitchFamily="34" charset="0"/>
              <a:buNone/>
              <a:defRPr>
                <a:solidFill>
                  <a:schemeClr val="bg1"/>
                </a:solidFill>
              </a:defRPr>
            </a:lvl2pPr>
            <a:lvl3pPr marL="914363" indent="0">
              <a:buNone/>
              <a:defRPr>
                <a:solidFill>
                  <a:schemeClr val="bg1"/>
                </a:solidFill>
              </a:defRPr>
            </a:lvl3pPr>
            <a:lvl4pPr marL="1371545" indent="0">
              <a:buNone/>
              <a:defRPr>
                <a:solidFill>
                  <a:schemeClr val="bg1"/>
                </a:solidFill>
              </a:defRPr>
            </a:lvl4pPr>
            <a:lvl5pPr marL="1828727" indent="0">
              <a:buNone/>
              <a:defRPr>
                <a:solidFill>
                  <a:schemeClr val="bg1"/>
                </a:solidFill>
              </a:defRPr>
            </a:lvl5pPr>
          </a:lstStyle>
          <a:p>
            <a:pPr lvl="0"/>
            <a:r>
              <a:rPr lang="en-US"/>
              <a:t>Click to edit Master text styles</a:t>
            </a:r>
          </a:p>
        </p:txBody>
      </p:sp>
      <p:sp>
        <p:nvSpPr>
          <p:cNvPr id="14" name="Text Placeholder 6">
            <a:extLst>
              <a:ext uri="{FF2B5EF4-FFF2-40B4-BE49-F238E27FC236}">
                <a16:creationId xmlns:a16="http://schemas.microsoft.com/office/drawing/2014/main" id="{F373CC66-9818-4425-A3A8-841C9C08D004}"/>
              </a:ext>
            </a:extLst>
          </p:cNvPr>
          <p:cNvSpPr>
            <a:spLocks noGrp="1"/>
          </p:cNvSpPr>
          <p:nvPr>
            <p:ph type="body" sz="quarter" idx="16"/>
          </p:nvPr>
        </p:nvSpPr>
        <p:spPr>
          <a:xfrm>
            <a:off x="7629261" y="4180946"/>
            <a:ext cx="3247760" cy="838729"/>
          </a:xfrm>
        </p:spPr>
        <p:txBody>
          <a:bodyPr anchor="ctr">
            <a:noAutofit/>
          </a:bodyPr>
          <a:lstStyle>
            <a:lvl1pPr marL="0" indent="0">
              <a:buFont typeface="Arial" panose="020B0604020202020204" pitchFamily="34" charset="0"/>
              <a:buNone/>
              <a:defRPr sz="1333">
                <a:solidFill>
                  <a:schemeClr val="accent3"/>
                </a:solidFill>
                <a:latin typeface="+mn-lt"/>
              </a:defRPr>
            </a:lvl1pPr>
            <a:lvl2pPr marL="457182" indent="0">
              <a:buFont typeface="Arial" panose="020B0604020202020204" pitchFamily="34" charset="0"/>
              <a:buNone/>
              <a:defRPr>
                <a:solidFill>
                  <a:schemeClr val="bg1"/>
                </a:solidFill>
              </a:defRPr>
            </a:lvl2pPr>
            <a:lvl3pPr marL="914363" indent="0">
              <a:buNone/>
              <a:defRPr>
                <a:solidFill>
                  <a:schemeClr val="bg1"/>
                </a:solidFill>
              </a:defRPr>
            </a:lvl3pPr>
            <a:lvl4pPr marL="1371545" indent="0">
              <a:buNone/>
              <a:defRPr>
                <a:solidFill>
                  <a:schemeClr val="bg1"/>
                </a:solidFill>
              </a:defRPr>
            </a:lvl4pPr>
            <a:lvl5pPr marL="1828727"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49987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ark red basic">
    <p:bg>
      <p:bgPr>
        <a:solidFill>
          <a:srgbClr val="54687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75A2F-508E-4333-923A-CF6920192342}"/>
              </a:ext>
            </a:extLst>
          </p:cNvPr>
          <p:cNvSpPr>
            <a:spLocks noGrp="1"/>
          </p:cNvSpPr>
          <p:nvPr>
            <p:ph type="title"/>
          </p:nvPr>
        </p:nvSpPr>
        <p:spPr>
          <a:xfrm>
            <a:off x="1275708" y="365125"/>
            <a:ext cx="10078092" cy="1325563"/>
          </a:xfrm>
        </p:spPr>
        <p:txBody>
          <a:bodyPr>
            <a:normAutofit/>
          </a:bodyPr>
          <a:lstStyle>
            <a:lvl1pPr>
              <a:defRPr sz="3167">
                <a:solidFill>
                  <a:schemeClr val="accent2"/>
                </a:solidFill>
              </a:defRPr>
            </a:lvl1pPr>
          </a:lstStyle>
          <a:p>
            <a:r>
              <a:rPr lang="en-US"/>
              <a:t>Click to edit Master title style</a:t>
            </a:r>
            <a:endParaRPr lang="en-GB" dirty="0"/>
          </a:p>
        </p:txBody>
      </p:sp>
      <p:sp>
        <p:nvSpPr>
          <p:cNvPr id="4" name="Slide Number Placeholder 3">
            <a:extLst>
              <a:ext uri="{FF2B5EF4-FFF2-40B4-BE49-F238E27FC236}">
                <a16:creationId xmlns:a16="http://schemas.microsoft.com/office/drawing/2014/main" id="{E687CFFD-C3B3-426F-A494-C5FC7276BFE2}"/>
              </a:ext>
            </a:extLst>
          </p:cNvPr>
          <p:cNvSpPr>
            <a:spLocks noGrp="1"/>
          </p:cNvSpPr>
          <p:nvPr>
            <p:ph type="sldNum" sz="quarter" idx="11"/>
          </p:nvPr>
        </p:nvSpPr>
        <p:spPr/>
        <p:txBody>
          <a:bodyPr/>
          <a:lstStyle/>
          <a:p>
            <a:fld id="{52013984-7EB0-4156-A51A-4F657CA45C40}" type="slidenum">
              <a:rPr lang="en-GB" smtClean="0"/>
              <a:pPr/>
              <a:t>‹#›</a:t>
            </a:fld>
            <a:r>
              <a:rPr lang="en-GB" dirty="0"/>
              <a:t> </a:t>
            </a:r>
            <a:endParaRPr lang="en-GB" dirty="0">
              <a:solidFill>
                <a:schemeClr val="accent1"/>
              </a:solidFill>
            </a:endParaRPr>
          </a:p>
        </p:txBody>
      </p:sp>
      <p:sp>
        <p:nvSpPr>
          <p:cNvPr id="6" name="Content Placeholder 5">
            <a:extLst>
              <a:ext uri="{FF2B5EF4-FFF2-40B4-BE49-F238E27FC236}">
                <a16:creationId xmlns:a16="http://schemas.microsoft.com/office/drawing/2014/main" id="{6B432527-BE6A-4D59-93F0-0FF4D92DA10E}"/>
              </a:ext>
            </a:extLst>
          </p:cNvPr>
          <p:cNvSpPr>
            <a:spLocks noGrp="1"/>
          </p:cNvSpPr>
          <p:nvPr>
            <p:ph sz="quarter" idx="12"/>
          </p:nvPr>
        </p:nvSpPr>
        <p:spPr>
          <a:xfrm>
            <a:off x="1275708" y="1772708"/>
            <a:ext cx="4820293" cy="4589198"/>
          </a:xfrm>
        </p:spPr>
        <p:txBody>
          <a:bodyPr/>
          <a:lstStyle>
            <a:lvl1pPr>
              <a:defRPr>
                <a:solidFill>
                  <a:schemeClr val="bg1"/>
                </a:solidFill>
                <a:latin typeface="+mn-lt"/>
              </a:defRPr>
            </a:lvl1pPr>
            <a:lvl2pPr marL="685773" indent="-228591">
              <a:buFontTx/>
              <a:buBlip>
                <a:blip r:embed="rId2"/>
              </a:buBlip>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Content Placeholder 5">
            <a:extLst>
              <a:ext uri="{FF2B5EF4-FFF2-40B4-BE49-F238E27FC236}">
                <a16:creationId xmlns:a16="http://schemas.microsoft.com/office/drawing/2014/main" id="{EB583C6C-0897-4DA3-ABA8-2C729B428650}"/>
              </a:ext>
            </a:extLst>
          </p:cNvPr>
          <p:cNvSpPr>
            <a:spLocks noGrp="1"/>
          </p:cNvSpPr>
          <p:nvPr>
            <p:ph sz="quarter" idx="13"/>
          </p:nvPr>
        </p:nvSpPr>
        <p:spPr>
          <a:xfrm>
            <a:off x="6275640" y="1772708"/>
            <a:ext cx="5078161" cy="4589198"/>
          </a:xfrm>
        </p:spPr>
        <p:txBody>
          <a:bodyPr/>
          <a:lstStyle>
            <a:lvl1pPr>
              <a:defRPr>
                <a:solidFill>
                  <a:schemeClr val="bg1"/>
                </a:solidFill>
                <a:latin typeface="+mn-lt"/>
              </a:defRPr>
            </a:lvl1pPr>
            <a:lvl2pPr marL="685773" indent="-228591">
              <a:buFontTx/>
              <a:buBlip>
                <a:blip r:embed="rId2"/>
              </a:buBlip>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0DE806F0-EA74-4565-82A0-B0EFA9441CE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7139" y="5854391"/>
            <a:ext cx="798928" cy="739809"/>
          </a:xfrm>
          <a:prstGeom prst="rect">
            <a:avLst/>
          </a:prstGeom>
        </p:spPr>
      </p:pic>
    </p:spTree>
    <p:extLst>
      <p:ext uri="{BB962C8B-B14F-4D97-AF65-F5344CB8AC3E}">
        <p14:creationId xmlns:p14="http://schemas.microsoft.com/office/powerpoint/2010/main" val="4008614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10/20/2020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eater than 2">
    <p:bg>
      <p:bgPr>
        <a:solidFill>
          <a:schemeClr val="accent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68A2C7-22E8-40A0-8E9D-3311EE276ABA}"/>
              </a:ext>
            </a:extLst>
          </p:cNvPr>
          <p:cNvSpPr>
            <a:spLocks noGrp="1"/>
          </p:cNvSpPr>
          <p:nvPr>
            <p:ph type="sldNum" sz="quarter" idx="11"/>
          </p:nvPr>
        </p:nvSpPr>
        <p:spPr/>
        <p:txBody>
          <a:bodyPr/>
          <a:lstStyle/>
          <a:p>
            <a:fld id="{52013984-7EB0-4156-A51A-4F657CA45C40}" type="slidenum">
              <a:rPr lang="en-GB" smtClean="0"/>
              <a:pPr/>
              <a:t>‹#›</a:t>
            </a:fld>
            <a:r>
              <a:rPr lang="en-GB" dirty="0"/>
              <a:t> </a:t>
            </a:r>
            <a:endParaRPr lang="en-GB" dirty="0">
              <a:solidFill>
                <a:schemeClr val="accent1"/>
              </a:solidFill>
            </a:endParaRPr>
          </a:p>
        </p:txBody>
      </p:sp>
      <p:pic>
        <p:nvPicPr>
          <p:cNvPr id="5" name="Picture 4">
            <a:extLst>
              <a:ext uri="{FF2B5EF4-FFF2-40B4-BE49-F238E27FC236}">
                <a16:creationId xmlns:a16="http://schemas.microsoft.com/office/drawing/2014/main" id="{6E091B0B-A3F9-44A5-BE51-AB76513143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7140" y="5854391"/>
            <a:ext cx="798929" cy="739809"/>
          </a:xfrm>
          <a:prstGeom prst="rect">
            <a:avLst/>
          </a:prstGeom>
        </p:spPr>
      </p:pic>
      <p:sp>
        <p:nvSpPr>
          <p:cNvPr id="6" name="Text Placeholder 5">
            <a:extLst>
              <a:ext uri="{FF2B5EF4-FFF2-40B4-BE49-F238E27FC236}">
                <a16:creationId xmlns:a16="http://schemas.microsoft.com/office/drawing/2014/main" id="{B8594EBD-7863-47F8-A980-AFCBC5E7F02B}"/>
              </a:ext>
            </a:extLst>
          </p:cNvPr>
          <p:cNvSpPr>
            <a:spLocks noGrp="1"/>
          </p:cNvSpPr>
          <p:nvPr>
            <p:ph type="body" sz="quarter" idx="15"/>
          </p:nvPr>
        </p:nvSpPr>
        <p:spPr>
          <a:xfrm>
            <a:off x="1238248" y="2069123"/>
            <a:ext cx="3750000" cy="2400000"/>
          </a:xfrm>
        </p:spPr>
        <p:txBody>
          <a:bodyPr lIns="0" rIns="0" anchor="ctr">
            <a:normAutofit/>
          </a:bodyPr>
          <a:lstStyle>
            <a:lvl1pPr marL="0" indent="0">
              <a:lnSpc>
                <a:spcPct val="100000"/>
              </a:lnSpc>
              <a:buFont typeface="Arial" panose="020B0604020202020204" pitchFamily="34" charset="0"/>
              <a:buNone/>
              <a:defRPr sz="2500">
                <a:solidFill>
                  <a:schemeClr val="accent5"/>
                </a:solidFill>
                <a:latin typeface="+mj-lt"/>
              </a:defRPr>
            </a:lvl1pPr>
          </a:lstStyle>
          <a:p>
            <a:pPr lvl="0"/>
            <a:r>
              <a:rPr lang="en-US"/>
              <a:t>Click to edit Master text styles</a:t>
            </a:r>
          </a:p>
        </p:txBody>
      </p:sp>
      <p:sp>
        <p:nvSpPr>
          <p:cNvPr id="7" name="Text Placeholder 5">
            <a:extLst>
              <a:ext uri="{FF2B5EF4-FFF2-40B4-BE49-F238E27FC236}">
                <a16:creationId xmlns:a16="http://schemas.microsoft.com/office/drawing/2014/main" id="{2DBAF5E1-1F09-404B-90B4-0DB492BA3520}"/>
              </a:ext>
            </a:extLst>
          </p:cNvPr>
          <p:cNvSpPr>
            <a:spLocks noGrp="1"/>
          </p:cNvSpPr>
          <p:nvPr>
            <p:ph type="body" sz="quarter" idx="16"/>
          </p:nvPr>
        </p:nvSpPr>
        <p:spPr>
          <a:xfrm>
            <a:off x="7183258" y="2069123"/>
            <a:ext cx="3750000" cy="2400000"/>
          </a:xfrm>
        </p:spPr>
        <p:txBody>
          <a:bodyPr lIns="0" rIns="0" anchor="ctr">
            <a:normAutofit/>
          </a:bodyPr>
          <a:lstStyle>
            <a:lvl1pPr marL="0" indent="0">
              <a:lnSpc>
                <a:spcPct val="100000"/>
              </a:lnSpc>
              <a:buFont typeface="Arial" panose="020B0604020202020204" pitchFamily="34" charset="0"/>
              <a:buNone/>
              <a:defRPr sz="2500">
                <a:solidFill>
                  <a:schemeClr val="accent5"/>
                </a:solidFill>
                <a:latin typeface="+mj-lt"/>
              </a:defRPr>
            </a:lvl1pPr>
          </a:lstStyle>
          <a:p>
            <a:pPr lvl="0"/>
            <a:r>
              <a:rPr lang="en-US"/>
              <a:t>Click to edit Master text styles</a:t>
            </a:r>
          </a:p>
        </p:txBody>
      </p:sp>
      <p:pic>
        <p:nvPicPr>
          <p:cNvPr id="9" name="Picture 8" descr="A picture containing clipart&#10;&#10;Description automatically generated">
            <a:extLst>
              <a:ext uri="{FF2B5EF4-FFF2-40B4-BE49-F238E27FC236}">
                <a16:creationId xmlns:a16="http://schemas.microsoft.com/office/drawing/2014/main" id="{9B3DDBE9-17C4-4E42-8DCB-8D7285E87EA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275483" y="2069123"/>
            <a:ext cx="1620540" cy="2572613"/>
          </a:xfrm>
          <a:prstGeom prst="rect">
            <a:avLst/>
          </a:prstGeom>
        </p:spPr>
      </p:pic>
    </p:spTree>
    <p:extLst>
      <p:ext uri="{BB962C8B-B14F-4D97-AF65-F5344CB8AC3E}">
        <p14:creationId xmlns:p14="http://schemas.microsoft.com/office/powerpoint/2010/main" val="304946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and text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2779-F84E-45FE-AECC-50E55F7048B4}"/>
              </a:ext>
            </a:extLst>
          </p:cNvPr>
          <p:cNvSpPr>
            <a:spLocks noGrp="1"/>
          </p:cNvSpPr>
          <p:nvPr>
            <p:ph type="title" hasCustomPrompt="1"/>
          </p:nvPr>
        </p:nvSpPr>
        <p:spPr>
          <a:xfrm>
            <a:off x="1344202" y="1820140"/>
            <a:ext cx="10009598" cy="1608860"/>
          </a:xfrm>
        </p:spPr>
        <p:txBody>
          <a:bodyPr>
            <a:noAutofit/>
          </a:bodyPr>
          <a:lstStyle>
            <a:lvl1pPr algn="l">
              <a:defRPr sz="5666" cap="all" baseline="0">
                <a:solidFill>
                  <a:schemeClr val="accent2"/>
                </a:solidFill>
              </a:defRPr>
            </a:lvl1pPr>
          </a:lstStyle>
          <a:p>
            <a:r>
              <a:rPr lang="en-US" dirty="0"/>
              <a:t>PLACE HEADLINE </a:t>
            </a:r>
            <a:br>
              <a:rPr lang="en-US" dirty="0"/>
            </a:br>
            <a:r>
              <a:rPr lang="en-US" dirty="0"/>
              <a:t>W/copy here</a:t>
            </a:r>
            <a:endParaRPr lang="en-GB" dirty="0"/>
          </a:p>
        </p:txBody>
      </p:sp>
      <p:grpSp>
        <p:nvGrpSpPr>
          <p:cNvPr id="3" name="Group 2">
            <a:extLst>
              <a:ext uri="{FF2B5EF4-FFF2-40B4-BE49-F238E27FC236}">
                <a16:creationId xmlns:a16="http://schemas.microsoft.com/office/drawing/2014/main" id="{56C025F1-3512-4846-AC54-9BC19CA66583}"/>
              </a:ext>
            </a:extLst>
          </p:cNvPr>
          <p:cNvGrpSpPr/>
          <p:nvPr userDrawn="1"/>
        </p:nvGrpSpPr>
        <p:grpSpPr>
          <a:xfrm>
            <a:off x="10440551" y="333377"/>
            <a:ext cx="1431738" cy="771523"/>
            <a:chOff x="12528661" y="400052"/>
            <a:chExt cx="1718085" cy="925827"/>
          </a:xfrm>
        </p:grpSpPr>
        <p:pic>
          <p:nvPicPr>
            <p:cNvPr id="7" name="Picture 6">
              <a:extLst>
                <a:ext uri="{FF2B5EF4-FFF2-40B4-BE49-F238E27FC236}">
                  <a16:creationId xmlns:a16="http://schemas.microsoft.com/office/drawing/2014/main" id="{2BEAFE3D-F88E-4DA9-BADB-CCB1249B28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528661" y="400052"/>
              <a:ext cx="583196" cy="925827"/>
            </a:xfrm>
            <a:prstGeom prst="rect">
              <a:avLst/>
            </a:prstGeom>
          </p:spPr>
        </p:pic>
        <p:pic>
          <p:nvPicPr>
            <p:cNvPr id="8" name="Picture 7">
              <a:extLst>
                <a:ext uri="{FF2B5EF4-FFF2-40B4-BE49-F238E27FC236}">
                  <a16:creationId xmlns:a16="http://schemas.microsoft.com/office/drawing/2014/main" id="{A16AF8AD-CF39-4BAC-9EB2-12D0773F7C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96106" y="400052"/>
              <a:ext cx="583196" cy="925827"/>
            </a:xfrm>
            <a:prstGeom prst="rect">
              <a:avLst/>
            </a:prstGeom>
          </p:spPr>
        </p:pic>
        <p:pic>
          <p:nvPicPr>
            <p:cNvPr id="9" name="Picture 8">
              <a:extLst>
                <a:ext uri="{FF2B5EF4-FFF2-40B4-BE49-F238E27FC236}">
                  <a16:creationId xmlns:a16="http://schemas.microsoft.com/office/drawing/2014/main" id="{39ED24D7-2BF4-4CAB-908B-03C2A3CB60A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63550" y="400052"/>
              <a:ext cx="583196" cy="925827"/>
            </a:xfrm>
            <a:prstGeom prst="rect">
              <a:avLst/>
            </a:prstGeom>
          </p:spPr>
        </p:pic>
      </p:grpSp>
      <p:sp>
        <p:nvSpPr>
          <p:cNvPr id="6" name="Text Placeholder 5">
            <a:extLst>
              <a:ext uri="{FF2B5EF4-FFF2-40B4-BE49-F238E27FC236}">
                <a16:creationId xmlns:a16="http://schemas.microsoft.com/office/drawing/2014/main" id="{3EDF9BDA-8428-4C72-B92A-476E625CE0D9}"/>
              </a:ext>
            </a:extLst>
          </p:cNvPr>
          <p:cNvSpPr>
            <a:spLocks noGrp="1"/>
          </p:cNvSpPr>
          <p:nvPr userDrawn="1">
            <p:ph type="body" sz="quarter" idx="10"/>
          </p:nvPr>
        </p:nvSpPr>
        <p:spPr>
          <a:xfrm>
            <a:off x="1344084" y="3505729"/>
            <a:ext cx="10009188" cy="2513542"/>
          </a:xfrm>
        </p:spPr>
        <p:txBody>
          <a:bodyPr>
            <a:normAutofit/>
          </a:bodyPr>
          <a:lstStyle>
            <a:lvl1pPr marL="0" indent="0">
              <a:lnSpc>
                <a:spcPct val="100000"/>
              </a:lnSpc>
              <a:buFont typeface="Arial" panose="020B0604020202020204" pitchFamily="34" charset="0"/>
              <a:buNone/>
              <a:defRPr sz="3167">
                <a:solidFill>
                  <a:schemeClr val="accent5"/>
                </a:solidFill>
                <a:latin typeface="+mj-lt"/>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p:txBody>
      </p:sp>
    </p:spTree>
    <p:extLst>
      <p:ext uri="{BB962C8B-B14F-4D97-AF65-F5344CB8AC3E}">
        <p14:creationId xmlns:p14="http://schemas.microsoft.com/office/powerpoint/2010/main" val="2024009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able of contents">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48BC88-82C6-4DC1-B031-8B20A85F4D6C}"/>
              </a:ext>
            </a:extLst>
          </p:cNvPr>
          <p:cNvSpPr>
            <a:spLocks noGrp="1"/>
          </p:cNvSpPr>
          <p:nvPr>
            <p:ph type="sldNum" sz="quarter" idx="11"/>
          </p:nvPr>
        </p:nvSpPr>
        <p:spPr/>
        <p:txBody>
          <a:bodyPr/>
          <a:lstStyle/>
          <a:p>
            <a:fld id="{52013984-7EB0-4156-A51A-4F657CA45C40}" type="slidenum">
              <a:rPr lang="en-GB" smtClean="0"/>
              <a:pPr/>
              <a:t>‹#›</a:t>
            </a:fld>
            <a:r>
              <a:rPr lang="en-GB" dirty="0"/>
              <a:t> </a:t>
            </a:r>
            <a:endParaRPr lang="en-GB" dirty="0">
              <a:solidFill>
                <a:schemeClr val="accent1"/>
              </a:solidFill>
            </a:endParaRPr>
          </a:p>
        </p:txBody>
      </p:sp>
      <p:grpSp>
        <p:nvGrpSpPr>
          <p:cNvPr id="11" name="Group 10">
            <a:extLst>
              <a:ext uri="{FF2B5EF4-FFF2-40B4-BE49-F238E27FC236}">
                <a16:creationId xmlns:a16="http://schemas.microsoft.com/office/drawing/2014/main" id="{EF04342D-060E-441F-BC37-60928D7E554C}"/>
              </a:ext>
            </a:extLst>
          </p:cNvPr>
          <p:cNvGrpSpPr/>
          <p:nvPr userDrawn="1"/>
        </p:nvGrpSpPr>
        <p:grpSpPr>
          <a:xfrm>
            <a:off x="1292225" y="857251"/>
            <a:ext cx="913249" cy="492125"/>
            <a:chOff x="1093469" y="1028701"/>
            <a:chExt cx="1095899" cy="590550"/>
          </a:xfrm>
        </p:grpSpPr>
        <p:pic>
          <p:nvPicPr>
            <p:cNvPr id="8" name="Picture 7">
              <a:extLst>
                <a:ext uri="{FF2B5EF4-FFF2-40B4-BE49-F238E27FC236}">
                  <a16:creationId xmlns:a16="http://schemas.microsoft.com/office/drawing/2014/main" id="{298EF543-2CAB-44D0-A21C-74814F0832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3469" y="1028701"/>
              <a:ext cx="371999" cy="590550"/>
            </a:xfrm>
            <a:prstGeom prst="rect">
              <a:avLst/>
            </a:prstGeom>
          </p:spPr>
        </p:pic>
        <p:pic>
          <p:nvPicPr>
            <p:cNvPr id="9" name="Picture 8">
              <a:extLst>
                <a:ext uri="{FF2B5EF4-FFF2-40B4-BE49-F238E27FC236}">
                  <a16:creationId xmlns:a16="http://schemas.microsoft.com/office/drawing/2014/main" id="{FEECC873-5929-4880-920C-A5FE86DC0D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55419" y="1028701"/>
              <a:ext cx="371999" cy="590550"/>
            </a:xfrm>
            <a:prstGeom prst="rect">
              <a:avLst/>
            </a:prstGeom>
          </p:spPr>
        </p:pic>
        <p:pic>
          <p:nvPicPr>
            <p:cNvPr id="10" name="Picture 9">
              <a:extLst>
                <a:ext uri="{FF2B5EF4-FFF2-40B4-BE49-F238E27FC236}">
                  <a16:creationId xmlns:a16="http://schemas.microsoft.com/office/drawing/2014/main" id="{D2956F4F-8BBE-4BD1-9369-0FCFFD8D89D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7369" y="1028701"/>
              <a:ext cx="371999" cy="590550"/>
            </a:xfrm>
            <a:prstGeom prst="rect">
              <a:avLst/>
            </a:prstGeom>
          </p:spPr>
        </p:pic>
      </p:grpSp>
      <p:sp>
        <p:nvSpPr>
          <p:cNvPr id="13" name="Text Placeholder 12">
            <a:extLst>
              <a:ext uri="{FF2B5EF4-FFF2-40B4-BE49-F238E27FC236}">
                <a16:creationId xmlns:a16="http://schemas.microsoft.com/office/drawing/2014/main" id="{7B949F77-5A38-4A1A-B955-A0F199ED4E57}"/>
              </a:ext>
            </a:extLst>
          </p:cNvPr>
          <p:cNvSpPr>
            <a:spLocks noGrp="1"/>
          </p:cNvSpPr>
          <p:nvPr>
            <p:ph type="body" sz="quarter" idx="12"/>
          </p:nvPr>
        </p:nvSpPr>
        <p:spPr>
          <a:xfrm>
            <a:off x="2187330" y="2195287"/>
            <a:ext cx="7321501" cy="3928020"/>
          </a:xfr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1">
            <a:extLst>
              <a:ext uri="{FF2B5EF4-FFF2-40B4-BE49-F238E27FC236}">
                <a16:creationId xmlns:a16="http://schemas.microsoft.com/office/drawing/2014/main" id="{8F0F7287-4C06-4316-98E2-0ED13335A4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7140" y="5854390"/>
            <a:ext cx="798929" cy="739810"/>
          </a:xfrm>
          <a:prstGeom prst="rect">
            <a:avLst/>
          </a:prstGeom>
        </p:spPr>
      </p:pic>
      <p:sp>
        <p:nvSpPr>
          <p:cNvPr id="3" name="Text Placeholder 2">
            <a:extLst>
              <a:ext uri="{FF2B5EF4-FFF2-40B4-BE49-F238E27FC236}">
                <a16:creationId xmlns:a16="http://schemas.microsoft.com/office/drawing/2014/main" id="{0891CF18-E9E7-459B-A435-F6806EE266CC}"/>
              </a:ext>
            </a:extLst>
          </p:cNvPr>
          <p:cNvSpPr>
            <a:spLocks noGrp="1"/>
          </p:cNvSpPr>
          <p:nvPr>
            <p:ph type="body" sz="quarter" idx="13" hasCustomPrompt="1"/>
          </p:nvPr>
        </p:nvSpPr>
        <p:spPr>
          <a:xfrm>
            <a:off x="2187330" y="854980"/>
            <a:ext cx="9297098" cy="492125"/>
          </a:xfrm>
        </p:spPr>
        <p:txBody>
          <a:bodyPr anchor="ctr">
            <a:noAutofit/>
          </a:bodyPr>
          <a:lstStyle>
            <a:lvl1pPr marL="0" indent="0">
              <a:buFont typeface="Arial" panose="020B0604020202020204" pitchFamily="34" charset="0"/>
              <a:buNone/>
              <a:defRPr sz="3333">
                <a:solidFill>
                  <a:schemeClr val="accent1"/>
                </a:solidFill>
                <a:latin typeface="+mj-lt"/>
              </a:defRPr>
            </a:lvl1pPr>
          </a:lstStyle>
          <a:p>
            <a:pPr lvl="0"/>
            <a:r>
              <a:rPr lang="en-US" dirty="0"/>
              <a:t>Table of contents</a:t>
            </a:r>
            <a:endParaRPr lang="en-GB" dirty="0"/>
          </a:p>
        </p:txBody>
      </p:sp>
    </p:spTree>
    <p:extLst>
      <p:ext uri="{BB962C8B-B14F-4D97-AF65-F5344CB8AC3E}">
        <p14:creationId xmlns:p14="http://schemas.microsoft.com/office/powerpoint/2010/main" val="144836787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Section Header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dirty="0"/>
              <a:t>Thank </a:t>
            </a:r>
            <a:br>
              <a:rPr lang="en-US" dirty="0"/>
            </a:br>
            <a:r>
              <a:rPr lang="en-US" dirty="0"/>
              <a:t>You</a:t>
            </a:r>
            <a:endParaRPr lang="en-ZA" dirty="0"/>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ZA"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smtClean="0"/>
              <a:pPr/>
              <a:t>‹#›</a:t>
            </a:fld>
            <a:endParaRPr lang="en-US" dirty="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a:t>
            </a:r>
            <a:endParaRPr lang="en-ZA" dirty="0"/>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dirty="0"/>
              <a:t>Email</a:t>
            </a:r>
            <a:endParaRPr lang="en-ZA" dirty="0"/>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dirty="0"/>
              <a:t>Website</a:t>
            </a:r>
            <a:endParaRPr lang="en-ZA" dirty="0"/>
          </a:p>
        </p:txBody>
      </p:sp>
    </p:spTree>
    <p:extLst>
      <p:ext uri="{BB962C8B-B14F-4D97-AF65-F5344CB8AC3E}">
        <p14:creationId xmlns:p14="http://schemas.microsoft.com/office/powerpoint/2010/main" val="300177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10/20/2020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10/20/2020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10/20/2020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700" r:id="rId10"/>
    <p:sldLayoutId id="2147483701" r:id="rId11"/>
    <p:sldLayoutId id="2147483703" r:id="rId12"/>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CF1223B-B5EA-466D-BDB0-13DB6206957D}" type="datetime1">
              <a:rPr lang="en-US" smtClean="0"/>
              <a:t>10/20/2020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dirty="0"/>
              <a:t>|MLD | ©2019 YMCA  of the USA</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2226826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2" r:id="rId2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6.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23.png"/><Relationship Id="rId4" Type="http://schemas.openxmlformats.org/officeDocument/2006/relationships/image" Target="../media/image67.sv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ted.com/talks/hamdi_ulukaya_the_anti_ceo_playbook?utm_campaign=tedspread&amp;utm_medium=referral&amp;utm_source=tedcomshar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33.xml"/><Relationship Id="rId5" Type="http://schemas.openxmlformats.org/officeDocument/2006/relationships/hyperlink" Target="mailto:acortes@nonprofithr.com" TargetMode="External"/><Relationship Id="rId4" Type="http://schemas.openxmlformats.org/officeDocument/2006/relationships/hyperlink" Target="mailto:eholthaus@nonprofithr.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jpg"/><Relationship Id="rId12" Type="http://schemas.openxmlformats.org/officeDocument/2006/relationships/image" Target="../media/image33.jpg"/><Relationship Id="rId17"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jpg"/><Relationship Id="rId22"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hello@PerformanceCulture.com" TargetMode="External"/><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BA2F35-83B1-B547-B8D4-53559C0E9C3B}"/>
              </a:ext>
            </a:extLst>
          </p:cNvPr>
          <p:cNvSpPr/>
          <p:nvPr/>
        </p:nvSpPr>
        <p:spPr>
          <a:xfrm>
            <a:off x="643467" y="452297"/>
            <a:ext cx="7041033" cy="4153456"/>
          </a:xfrm>
          <a:prstGeom prst="rect">
            <a:avLst/>
          </a:prstGeom>
          <a:solidFill>
            <a:srgbClr val="41A1B0"/>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 name="Rectangle 8">
            <a:extLst>
              <a:ext uri="{FF2B5EF4-FFF2-40B4-BE49-F238E27FC236}">
                <a16:creationId xmlns:a16="http://schemas.microsoft.com/office/drawing/2014/main" id="{841D2A3A-E104-BF45-9A66-09173CE8792F}"/>
              </a:ext>
            </a:extLst>
          </p:cNvPr>
          <p:cNvSpPr/>
          <p:nvPr/>
        </p:nvSpPr>
        <p:spPr>
          <a:xfrm>
            <a:off x="1683567" y="2376938"/>
            <a:ext cx="10068165" cy="3948546"/>
          </a:xfrm>
          <a:prstGeom prst="rect">
            <a:avLst/>
          </a:prstGeom>
          <a:solidFill>
            <a:srgbClr val="591244"/>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lt1"/>
                </a:solidFill>
              </a:rPr>
              <a:t>\</a:t>
            </a:r>
          </a:p>
        </p:txBody>
      </p:sp>
      <p:sp>
        <p:nvSpPr>
          <p:cNvPr id="2" name="TextBox 1">
            <a:extLst>
              <a:ext uri="{FF2B5EF4-FFF2-40B4-BE49-F238E27FC236}">
                <a16:creationId xmlns:a16="http://schemas.microsoft.com/office/drawing/2014/main" id="{EA295011-994F-9843-A8CB-67A41D19CB6E}"/>
              </a:ext>
            </a:extLst>
          </p:cNvPr>
          <p:cNvSpPr txBox="1"/>
          <p:nvPr/>
        </p:nvSpPr>
        <p:spPr>
          <a:xfrm>
            <a:off x="8879324" y="6490370"/>
            <a:ext cx="4125476"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nonprofithr.com/events</a:t>
            </a:r>
          </a:p>
        </p:txBody>
      </p:sp>
      <p:pic>
        <p:nvPicPr>
          <p:cNvPr id="13" name="Picture 12" descr="A picture containing person, newspaper, text, building&#10;&#10;Description automatically generated">
            <a:extLst>
              <a:ext uri="{FF2B5EF4-FFF2-40B4-BE49-F238E27FC236}">
                <a16:creationId xmlns:a16="http://schemas.microsoft.com/office/drawing/2014/main" id="{260F7E8D-C8A4-4544-A5A3-132BE111BAFF}"/>
              </a:ext>
            </a:extLst>
          </p:cNvPr>
          <p:cNvPicPr>
            <a:picLocks noChangeAspect="1"/>
          </p:cNvPicPr>
          <p:nvPr/>
        </p:nvPicPr>
        <p:blipFill>
          <a:blip r:embed="rId3"/>
          <a:stretch>
            <a:fillRect/>
          </a:stretch>
        </p:blipFill>
        <p:spPr>
          <a:xfrm>
            <a:off x="1061917" y="452297"/>
            <a:ext cx="10068165" cy="5939431"/>
          </a:xfrm>
          <a:prstGeom prst="rect">
            <a:avLst/>
          </a:prstGeom>
        </p:spPr>
      </p:pic>
    </p:spTree>
    <p:extLst>
      <p:ext uri="{BB962C8B-B14F-4D97-AF65-F5344CB8AC3E}">
        <p14:creationId xmlns:p14="http://schemas.microsoft.com/office/powerpoint/2010/main" val="3711394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A1B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997756"/>
            <a:ext cx="11643360" cy="1917721"/>
          </a:xfrm>
        </p:spPr>
        <p:txBody>
          <a:bodyPr/>
          <a:lstStyle/>
          <a:p>
            <a:pPr>
              <a:spcBef>
                <a:spcPts val="0"/>
              </a:spcBef>
            </a:pPr>
            <a:r>
              <a:rPr lang="en-US" sz="5000" dirty="0">
                <a:solidFill>
                  <a:srgbClr val="591244"/>
                </a:solidFill>
              </a:rPr>
              <a:t>EMPLOYEE ENGAGEMENT</a:t>
            </a:r>
            <a:br>
              <a:rPr lang="en-US" sz="5000" dirty="0"/>
            </a:br>
            <a:r>
              <a:rPr lang="en-US" sz="3000" dirty="0"/>
              <a:t>“Fully involved, enthusiastic and committed to the team.”</a:t>
            </a:r>
          </a:p>
        </p:txBody>
      </p:sp>
      <p:sp>
        <p:nvSpPr>
          <p:cNvPr id="4" name="Rectangle 3">
            <a:extLst>
              <a:ext uri="{FF2B5EF4-FFF2-40B4-BE49-F238E27FC236}">
                <a16:creationId xmlns:a16="http://schemas.microsoft.com/office/drawing/2014/main" id="{8030B21D-36CF-4311-8196-C95C1EA452B0}"/>
              </a:ext>
            </a:extLst>
          </p:cNvPr>
          <p:cNvSpPr/>
          <p:nvPr/>
        </p:nvSpPr>
        <p:spPr>
          <a:xfrm>
            <a:off x="274320" y="3801982"/>
            <a:ext cx="11643360" cy="1785104"/>
          </a:xfrm>
          <a:prstGeom prst="rect">
            <a:avLst/>
          </a:prstGeom>
        </p:spPr>
        <p:txBody>
          <a:bodyPr wrap="square">
            <a:spAutoFit/>
          </a:bodyPr>
          <a:lstStyle/>
          <a:p>
            <a:r>
              <a:rPr lang="en-US" sz="5000" b="1" cap="all" dirty="0">
                <a:solidFill>
                  <a:srgbClr val="591244"/>
                </a:solidFill>
                <a:ea typeface="+mj-ea"/>
                <a:cs typeface="+mj-cs"/>
              </a:rPr>
              <a:t>Belonging</a:t>
            </a:r>
            <a:br>
              <a:rPr lang="en-US" sz="5000" b="1" cap="all" dirty="0">
                <a:solidFill>
                  <a:prstClr val="white"/>
                </a:solidFill>
                <a:ea typeface="+mj-ea"/>
                <a:cs typeface="+mj-cs"/>
              </a:rPr>
            </a:br>
            <a:r>
              <a:rPr lang="en-US" sz="3000" b="1" cap="all" dirty="0">
                <a:solidFill>
                  <a:prstClr val="white"/>
                </a:solidFill>
                <a:ea typeface="+mj-ea"/>
                <a:cs typeface="+mj-cs"/>
              </a:rPr>
              <a:t>“a feeling of connectedness enforced by a culture that you can purposefully create.”</a:t>
            </a:r>
            <a:endParaRPr lang="en-US" dirty="0"/>
          </a:p>
        </p:txBody>
      </p:sp>
      <p:sp>
        <p:nvSpPr>
          <p:cNvPr id="8" name="TextBox 7">
            <a:extLst>
              <a:ext uri="{FF2B5EF4-FFF2-40B4-BE49-F238E27FC236}">
                <a16:creationId xmlns:a16="http://schemas.microsoft.com/office/drawing/2014/main" id="{452B9ADC-8345-4F4C-B0E1-E26B399B0C85}"/>
              </a:ext>
            </a:extLst>
          </p:cNvPr>
          <p:cNvSpPr txBox="1"/>
          <p:nvPr/>
        </p:nvSpPr>
        <p:spPr>
          <a:xfrm>
            <a:off x="2032000" y="440267"/>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191258CB-E4C4-4C42-A7BC-0A9793D1ABD5}"/>
              </a:ext>
            </a:extLst>
          </p:cNvPr>
          <p:cNvPicPr>
            <a:picLocks noChangeAspect="1"/>
          </p:cNvPicPr>
          <p:nvPr/>
        </p:nvPicPr>
        <p:blipFill>
          <a:blip r:embed="rId3"/>
          <a:stretch>
            <a:fillRect/>
          </a:stretch>
        </p:blipFill>
        <p:spPr>
          <a:xfrm>
            <a:off x="9634301" y="5587086"/>
            <a:ext cx="1995512" cy="997756"/>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A7EFFA2-6F2F-6A48-8B52-0CE254318569}"/>
              </a:ext>
            </a:extLst>
          </p:cNvPr>
          <p:cNvPicPr>
            <a:picLocks noChangeAspect="1"/>
          </p:cNvPicPr>
          <p:nvPr/>
        </p:nvPicPr>
        <p:blipFill>
          <a:blip r:embed="rId4"/>
          <a:stretch>
            <a:fillRect/>
          </a:stretch>
        </p:blipFill>
        <p:spPr>
          <a:xfrm>
            <a:off x="9285134" y="311065"/>
            <a:ext cx="2517399" cy="738802"/>
          </a:xfrm>
          <a:prstGeom prst="rect">
            <a:avLst/>
          </a:prstGeom>
        </p:spPr>
      </p:pic>
    </p:spTree>
    <p:extLst>
      <p:ext uri="{BB962C8B-B14F-4D97-AF65-F5344CB8AC3E}">
        <p14:creationId xmlns:p14="http://schemas.microsoft.com/office/powerpoint/2010/main" val="1944051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1A1B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C9F2E9-BF8F-4168-97E8-3D3CC252C59C}"/>
              </a:ext>
            </a:extLst>
          </p:cNvPr>
          <p:cNvSpPr>
            <a:spLocks noGrp="1"/>
          </p:cNvSpPr>
          <p:nvPr>
            <p:ph type="title"/>
          </p:nvPr>
        </p:nvSpPr>
        <p:spPr>
          <a:xfrm>
            <a:off x="390144" y="838730"/>
            <a:ext cx="11643360" cy="1636776"/>
          </a:xfrm>
        </p:spPr>
        <p:txBody>
          <a:bodyPr>
            <a:normAutofit fontScale="90000"/>
          </a:bodyPr>
          <a:lstStyle/>
          <a:p>
            <a:r>
              <a:rPr lang="en-US" dirty="0">
                <a:solidFill>
                  <a:srgbClr val="591244"/>
                </a:solidFill>
              </a:rPr>
              <a:t>How are you doing with Engaging your Teams?</a:t>
            </a:r>
          </a:p>
        </p:txBody>
      </p:sp>
      <p:cxnSp>
        <p:nvCxnSpPr>
          <p:cNvPr id="3" name="Straight Arrow Connector 2">
            <a:extLst>
              <a:ext uri="{FF2B5EF4-FFF2-40B4-BE49-F238E27FC236}">
                <a16:creationId xmlns:a16="http://schemas.microsoft.com/office/drawing/2014/main" id="{DF906510-941D-4249-B00B-98B2221674A6}"/>
              </a:ext>
            </a:extLst>
          </p:cNvPr>
          <p:cNvCxnSpPr/>
          <p:nvPr/>
        </p:nvCxnSpPr>
        <p:spPr>
          <a:xfrm>
            <a:off x="954156" y="4426226"/>
            <a:ext cx="10283687" cy="0"/>
          </a:xfrm>
          <a:prstGeom prst="straightConnector1">
            <a:avLst/>
          </a:prstGeom>
          <a:ln w="76200">
            <a:solidFill>
              <a:schemeClr val="bg1"/>
            </a:solidFill>
            <a:headEnd type="triangle"/>
            <a:tailEnd type="triangle"/>
          </a:ln>
        </p:spPr>
        <p:style>
          <a:lnRef idx="3">
            <a:schemeClr val="accent4"/>
          </a:lnRef>
          <a:fillRef idx="0">
            <a:schemeClr val="accent4"/>
          </a:fillRef>
          <a:effectRef idx="2">
            <a:schemeClr val="accent4"/>
          </a:effectRef>
          <a:fontRef idx="minor">
            <a:schemeClr val="tx1"/>
          </a:fontRef>
        </p:style>
      </p:cxnSp>
      <p:pic>
        <p:nvPicPr>
          <p:cNvPr id="5" name="Graphic 4" descr="Smiling face with solid fill">
            <a:extLst>
              <a:ext uri="{FF2B5EF4-FFF2-40B4-BE49-F238E27FC236}">
                <a16:creationId xmlns:a16="http://schemas.microsoft.com/office/drawing/2014/main" id="{86AE12E7-81FB-4F0F-8465-0F0F84012E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6228" y="3925295"/>
            <a:ext cx="914400" cy="914400"/>
          </a:xfrm>
          <a:prstGeom prst="rect">
            <a:avLst/>
          </a:prstGeom>
        </p:spPr>
      </p:pic>
      <p:pic>
        <p:nvPicPr>
          <p:cNvPr id="7" name="Graphic 6" descr="Worried face with solid fill">
            <a:extLst>
              <a:ext uri="{FF2B5EF4-FFF2-40B4-BE49-F238E27FC236}">
                <a16:creationId xmlns:a16="http://schemas.microsoft.com/office/drawing/2014/main" id="{18C3BE29-0CAE-45FE-BAD6-4FDFE7875C4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1371" y="3939809"/>
            <a:ext cx="914400" cy="914400"/>
          </a:xfrm>
          <a:prstGeom prst="rect">
            <a:avLst/>
          </a:prstGeom>
        </p:spPr>
      </p:pic>
      <p:pic>
        <p:nvPicPr>
          <p:cNvPr id="6" name="Picture 5" descr="Logo&#10;&#10;Description automatically generated">
            <a:extLst>
              <a:ext uri="{FF2B5EF4-FFF2-40B4-BE49-F238E27FC236}">
                <a16:creationId xmlns:a16="http://schemas.microsoft.com/office/drawing/2014/main" id="{5CF46E47-D3DF-B84A-9366-ABE4FF4148C3}"/>
              </a:ext>
            </a:extLst>
          </p:cNvPr>
          <p:cNvPicPr>
            <a:picLocks noChangeAspect="1"/>
          </p:cNvPicPr>
          <p:nvPr/>
        </p:nvPicPr>
        <p:blipFill>
          <a:blip r:embed="rId7"/>
          <a:stretch>
            <a:fillRect/>
          </a:stretch>
        </p:blipFill>
        <p:spPr>
          <a:xfrm>
            <a:off x="9634301" y="5587086"/>
            <a:ext cx="1995512" cy="99775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5A4BAF8-0E25-1F4B-94FB-D9E434DD3966}"/>
              </a:ext>
            </a:extLst>
          </p:cNvPr>
          <p:cNvPicPr>
            <a:picLocks noChangeAspect="1"/>
          </p:cNvPicPr>
          <p:nvPr/>
        </p:nvPicPr>
        <p:blipFill>
          <a:blip r:embed="rId8"/>
          <a:stretch>
            <a:fillRect/>
          </a:stretch>
        </p:blipFill>
        <p:spPr>
          <a:xfrm>
            <a:off x="390144" y="5649869"/>
            <a:ext cx="2517399" cy="738802"/>
          </a:xfrm>
          <a:prstGeom prst="rect">
            <a:avLst/>
          </a:prstGeom>
        </p:spPr>
      </p:pic>
    </p:spTree>
    <p:extLst>
      <p:ext uri="{BB962C8B-B14F-4D97-AF65-F5344CB8AC3E}">
        <p14:creationId xmlns:p14="http://schemas.microsoft.com/office/powerpoint/2010/main" val="2416026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124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F3DF3B-F168-4A82-8BD2-29809F8A780B}"/>
              </a:ext>
            </a:extLst>
          </p:cNvPr>
          <p:cNvSpPr>
            <a:spLocks noGrp="1"/>
          </p:cNvSpPr>
          <p:nvPr>
            <p:ph type="title"/>
          </p:nvPr>
        </p:nvSpPr>
        <p:spPr>
          <a:xfrm>
            <a:off x="1066800" y="642594"/>
            <a:ext cx="10058400" cy="1371600"/>
          </a:xfrm>
        </p:spPr>
        <p:txBody>
          <a:bodyPr anchor="ctr">
            <a:normAutofit/>
          </a:bodyPr>
          <a:lstStyle/>
          <a:p>
            <a:r>
              <a:rPr lang="en-US" dirty="0">
                <a:solidFill>
                  <a:srgbClr val="41A1B0"/>
                </a:solidFill>
              </a:rPr>
              <a:t>The Relationship Between Belonging and Engagement</a:t>
            </a:r>
          </a:p>
        </p:txBody>
      </p:sp>
      <p:graphicFrame>
        <p:nvGraphicFramePr>
          <p:cNvPr id="13" name="Text Placeholder 5">
            <a:extLst>
              <a:ext uri="{FF2B5EF4-FFF2-40B4-BE49-F238E27FC236}">
                <a16:creationId xmlns:a16="http://schemas.microsoft.com/office/drawing/2014/main" id="{E52C11AE-A6C4-4283-B215-8BAF67E81483}"/>
              </a:ext>
            </a:extLst>
          </p:cNvPr>
          <p:cNvGraphicFramePr>
            <a:graphicFrameLocks noGrp="1"/>
          </p:cNvGraphicFramePr>
          <p:nvPr>
            <p:ph idx="1"/>
            <p:extLst>
              <p:ext uri="{D42A27DB-BD31-4B8C-83A1-F6EECF244321}">
                <p14:modId xmlns:p14="http://schemas.microsoft.com/office/powerpoint/2010/main" val="1456929278"/>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F42D4B32-D75C-1C41-A6D9-8EC7EC54FC45}"/>
              </a:ext>
            </a:extLst>
          </p:cNvPr>
          <p:cNvPicPr>
            <a:picLocks noChangeAspect="1"/>
          </p:cNvPicPr>
          <p:nvPr/>
        </p:nvPicPr>
        <p:blipFill>
          <a:blip r:embed="rId8"/>
          <a:stretch>
            <a:fillRect/>
          </a:stretch>
        </p:blipFill>
        <p:spPr>
          <a:xfrm>
            <a:off x="9634301" y="5587086"/>
            <a:ext cx="1995512" cy="99775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45F4366-F606-9E40-902C-2BCC28AA9D48}"/>
              </a:ext>
            </a:extLst>
          </p:cNvPr>
          <p:cNvPicPr>
            <a:picLocks noChangeAspect="1"/>
          </p:cNvPicPr>
          <p:nvPr/>
        </p:nvPicPr>
        <p:blipFill>
          <a:blip r:embed="rId9"/>
          <a:stretch>
            <a:fillRect/>
          </a:stretch>
        </p:blipFill>
        <p:spPr>
          <a:xfrm>
            <a:off x="1049867" y="5736505"/>
            <a:ext cx="1995513" cy="585640"/>
          </a:xfrm>
          <a:prstGeom prst="rect">
            <a:avLst/>
          </a:prstGeom>
        </p:spPr>
      </p:pic>
    </p:spTree>
    <p:extLst>
      <p:ext uri="{BB962C8B-B14F-4D97-AF65-F5344CB8AC3E}">
        <p14:creationId xmlns:p14="http://schemas.microsoft.com/office/powerpoint/2010/main" val="1890094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8A65DD-D1EC-40D6-949E-7D04DAD52A65}"/>
              </a:ext>
            </a:extLst>
          </p:cNvPr>
          <p:cNvSpPr>
            <a:spLocks noGrp="1"/>
          </p:cNvSpPr>
          <p:nvPr>
            <p:ph type="title"/>
          </p:nvPr>
        </p:nvSpPr>
        <p:spPr>
          <a:xfrm>
            <a:off x="646854" y="1048994"/>
            <a:ext cx="10058400" cy="1371600"/>
          </a:xfrm>
        </p:spPr>
        <p:txBody>
          <a:bodyPr anchor="ctr">
            <a:normAutofit/>
          </a:bodyPr>
          <a:lstStyle/>
          <a:p>
            <a:r>
              <a:rPr lang="en-US" dirty="0">
                <a:solidFill>
                  <a:srgbClr val="41A1B0"/>
                </a:solidFill>
              </a:rPr>
              <a:t>Business Case for Engagement</a:t>
            </a:r>
          </a:p>
        </p:txBody>
      </p:sp>
      <p:graphicFrame>
        <p:nvGraphicFramePr>
          <p:cNvPr id="7" name="Content Placeholder 4">
            <a:extLst>
              <a:ext uri="{FF2B5EF4-FFF2-40B4-BE49-F238E27FC236}">
                <a16:creationId xmlns:a16="http://schemas.microsoft.com/office/drawing/2014/main" id="{9042012E-67A6-4A73-AC18-51EC665F567C}"/>
              </a:ext>
            </a:extLst>
          </p:cNvPr>
          <p:cNvGraphicFramePr>
            <a:graphicFrameLocks noGrp="1"/>
          </p:cNvGraphicFramePr>
          <p:nvPr>
            <p:ph idx="1"/>
            <p:extLst>
              <p:ext uri="{D42A27DB-BD31-4B8C-83A1-F6EECF244321}">
                <p14:modId xmlns:p14="http://schemas.microsoft.com/office/powerpoint/2010/main" val="2051098610"/>
              </p:ext>
            </p:extLst>
          </p:nvPr>
        </p:nvGraphicFramePr>
        <p:xfrm>
          <a:off x="482600" y="1892300"/>
          <a:ext cx="11214100" cy="4323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8B6421A5-4264-A740-BF68-C21C8D480CEB}"/>
              </a:ext>
            </a:extLst>
          </p:cNvPr>
          <p:cNvPicPr>
            <a:picLocks noChangeAspect="1"/>
          </p:cNvPicPr>
          <p:nvPr/>
        </p:nvPicPr>
        <p:blipFill>
          <a:blip r:embed="rId8"/>
          <a:stretch>
            <a:fillRect/>
          </a:stretch>
        </p:blipFill>
        <p:spPr>
          <a:xfrm>
            <a:off x="9549634" y="330638"/>
            <a:ext cx="1995512" cy="99775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81AACD4B-E5D9-6F46-A5E9-13505BA2ECDC}"/>
              </a:ext>
            </a:extLst>
          </p:cNvPr>
          <p:cNvPicPr>
            <a:picLocks noChangeAspect="1"/>
          </p:cNvPicPr>
          <p:nvPr/>
        </p:nvPicPr>
        <p:blipFill>
          <a:blip r:embed="rId9"/>
          <a:stretch>
            <a:fillRect/>
          </a:stretch>
        </p:blipFill>
        <p:spPr>
          <a:xfrm>
            <a:off x="784600" y="5439605"/>
            <a:ext cx="2517399" cy="738802"/>
          </a:xfrm>
          <a:prstGeom prst="rect">
            <a:avLst/>
          </a:prstGeom>
        </p:spPr>
      </p:pic>
    </p:spTree>
    <p:extLst>
      <p:ext uri="{BB962C8B-B14F-4D97-AF65-F5344CB8AC3E}">
        <p14:creationId xmlns:p14="http://schemas.microsoft.com/office/powerpoint/2010/main" val="90850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1A1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B2EB3-A9FD-4931-BD58-4AA073D84468}"/>
              </a:ext>
            </a:extLst>
          </p:cNvPr>
          <p:cNvSpPr>
            <a:spLocks noGrp="1"/>
          </p:cNvSpPr>
          <p:nvPr>
            <p:ph type="title"/>
          </p:nvPr>
        </p:nvSpPr>
        <p:spPr/>
        <p:txBody>
          <a:bodyPr/>
          <a:lstStyle/>
          <a:p>
            <a:r>
              <a:rPr lang="en-US" dirty="0"/>
              <a:t>Current climate</a:t>
            </a:r>
          </a:p>
        </p:txBody>
      </p:sp>
      <p:pic>
        <p:nvPicPr>
          <p:cNvPr id="3" name="Picture 2" descr="Logo&#10;&#10;Description automatically generated">
            <a:extLst>
              <a:ext uri="{FF2B5EF4-FFF2-40B4-BE49-F238E27FC236}">
                <a16:creationId xmlns:a16="http://schemas.microsoft.com/office/drawing/2014/main" id="{FBF90B1F-21AB-A441-BA58-B6D86115F22F}"/>
              </a:ext>
            </a:extLst>
          </p:cNvPr>
          <p:cNvPicPr>
            <a:picLocks noChangeAspect="1"/>
          </p:cNvPicPr>
          <p:nvPr/>
        </p:nvPicPr>
        <p:blipFill>
          <a:blip r:embed="rId2"/>
          <a:stretch>
            <a:fillRect/>
          </a:stretch>
        </p:blipFill>
        <p:spPr>
          <a:xfrm>
            <a:off x="9634301" y="5587086"/>
            <a:ext cx="1995512" cy="997756"/>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24E4D9E5-3328-FA47-8AD4-671EFBCE6A07}"/>
              </a:ext>
            </a:extLst>
          </p:cNvPr>
          <p:cNvPicPr>
            <a:picLocks noChangeAspect="1"/>
          </p:cNvPicPr>
          <p:nvPr/>
        </p:nvPicPr>
        <p:blipFill>
          <a:blip r:embed="rId3"/>
          <a:stretch>
            <a:fillRect/>
          </a:stretch>
        </p:blipFill>
        <p:spPr>
          <a:xfrm>
            <a:off x="9285134" y="311065"/>
            <a:ext cx="2517399" cy="738802"/>
          </a:xfrm>
          <a:prstGeom prst="rect">
            <a:avLst/>
          </a:prstGeom>
        </p:spPr>
      </p:pic>
    </p:spTree>
    <p:extLst>
      <p:ext uri="{BB962C8B-B14F-4D97-AF65-F5344CB8AC3E}">
        <p14:creationId xmlns:p14="http://schemas.microsoft.com/office/powerpoint/2010/main" val="45606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woman in teal shirt wearing white mask">
            <a:extLst>
              <a:ext uri="{FF2B5EF4-FFF2-40B4-BE49-F238E27FC236}">
                <a16:creationId xmlns:a16="http://schemas.microsoft.com/office/drawing/2014/main" id="{72455C68-CDD3-45FE-9567-75EB85F99294}"/>
              </a:ext>
            </a:extLst>
          </p:cNvPr>
          <p:cNvPicPr>
            <a:picLocks noChangeAspect="1" noChangeArrowheads="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a:off x="0" y="0"/>
            <a:ext cx="12192000" cy="81320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688F3E-CDFA-41BA-B970-283E3643C472}"/>
              </a:ext>
            </a:extLst>
          </p:cNvPr>
          <p:cNvSpPr>
            <a:spLocks noGrp="1"/>
          </p:cNvSpPr>
          <p:nvPr>
            <p:ph type="title"/>
          </p:nvPr>
        </p:nvSpPr>
        <p:spPr/>
        <p:txBody>
          <a:bodyPr/>
          <a:lstStyle/>
          <a:p>
            <a:r>
              <a:rPr lang="en-US" dirty="0">
                <a:solidFill>
                  <a:srgbClr val="591244"/>
                </a:solidFill>
              </a:rPr>
              <a:t>What a difference a year makes</a:t>
            </a:r>
          </a:p>
        </p:txBody>
      </p:sp>
      <p:sp>
        <p:nvSpPr>
          <p:cNvPr id="4" name="Content Placeholder 2">
            <a:extLst>
              <a:ext uri="{FF2B5EF4-FFF2-40B4-BE49-F238E27FC236}">
                <a16:creationId xmlns:a16="http://schemas.microsoft.com/office/drawing/2014/main" id="{285342D3-855C-41F6-93F1-9E20161D6C8B}"/>
              </a:ext>
            </a:extLst>
          </p:cNvPr>
          <p:cNvSpPr txBox="1">
            <a:spLocks/>
          </p:cNvSpPr>
          <p:nvPr/>
        </p:nvSpPr>
        <p:spPr>
          <a:xfrm>
            <a:off x="856938" y="1850786"/>
            <a:ext cx="10058400" cy="3849624"/>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endParaRPr lang="en-US" dirty="0"/>
          </a:p>
          <a:p>
            <a:endParaRPr lang="en-US" dirty="0"/>
          </a:p>
          <a:p>
            <a:endParaRPr lang="en-US" dirty="0"/>
          </a:p>
        </p:txBody>
      </p:sp>
      <p:sp>
        <p:nvSpPr>
          <p:cNvPr id="9" name="TextBox 8">
            <a:extLst>
              <a:ext uri="{FF2B5EF4-FFF2-40B4-BE49-F238E27FC236}">
                <a16:creationId xmlns:a16="http://schemas.microsoft.com/office/drawing/2014/main" id="{4FFC295C-27A5-4E91-B26D-FA482B38FCF7}"/>
              </a:ext>
            </a:extLst>
          </p:cNvPr>
          <p:cNvSpPr txBox="1"/>
          <p:nvPr/>
        </p:nvSpPr>
        <p:spPr>
          <a:xfrm>
            <a:off x="1841916" y="1850786"/>
            <a:ext cx="3552669" cy="4955203"/>
          </a:xfrm>
          <a:prstGeom prst="rect">
            <a:avLst/>
          </a:prstGeom>
          <a:noFill/>
        </p:spPr>
        <p:txBody>
          <a:bodyPr wrap="square" rtlCol="0">
            <a:spAutoFit/>
          </a:bodyPr>
          <a:lstStyle/>
          <a:p>
            <a:r>
              <a:rPr lang="en-US" sz="2400" u="sng" dirty="0"/>
              <a:t>2019 Gallup Poll</a:t>
            </a:r>
          </a:p>
          <a:p>
            <a:endParaRPr lang="en-US" dirty="0"/>
          </a:p>
          <a:p>
            <a:pPr marL="285750" indent="-285750">
              <a:buFont typeface="Arial" panose="020B0604020202020204" pitchFamily="34" charset="0"/>
              <a:buChar char="•"/>
            </a:pPr>
            <a:r>
              <a:rPr lang="en-US" dirty="0"/>
              <a:t>High-development cultures are CEO- and board-initiated.</a:t>
            </a:r>
          </a:p>
          <a:p>
            <a:pPr marL="285750" indent="-285750">
              <a:buFont typeface="Arial" panose="020B0604020202020204" pitchFamily="34" charset="0"/>
              <a:buChar char="•"/>
            </a:pPr>
            <a:r>
              <a:rPr lang="en-US" dirty="0"/>
              <a:t>High-development cultures educate managers on new ways of managing – moving from “boss” to “coach”.</a:t>
            </a:r>
          </a:p>
          <a:p>
            <a:pPr marL="285750" indent="-285750">
              <a:buFont typeface="Arial" panose="020B0604020202020204" pitchFamily="34" charset="0"/>
              <a:buChar char="•"/>
            </a:pPr>
            <a:r>
              <a:rPr lang="en-US" dirty="0"/>
              <a:t>High-development cultures practice companywide communication.</a:t>
            </a:r>
          </a:p>
          <a:p>
            <a:pPr marL="285750" indent="-285750">
              <a:buFont typeface="Arial" panose="020B0604020202020204" pitchFamily="34" charset="0"/>
              <a:buChar char="•"/>
            </a:pPr>
            <a:r>
              <a:rPr lang="en-US" dirty="0"/>
              <a:t>High-development cultures hold managers accountable.</a:t>
            </a:r>
          </a:p>
          <a:p>
            <a:endParaRPr lang="en-US" dirty="0"/>
          </a:p>
        </p:txBody>
      </p:sp>
      <p:sp>
        <p:nvSpPr>
          <p:cNvPr id="12" name="TextBox 11">
            <a:extLst>
              <a:ext uri="{FF2B5EF4-FFF2-40B4-BE49-F238E27FC236}">
                <a16:creationId xmlns:a16="http://schemas.microsoft.com/office/drawing/2014/main" id="{9765AAAC-C3D9-4BEF-93C7-DF652E5F1B7A}"/>
              </a:ext>
            </a:extLst>
          </p:cNvPr>
          <p:cNvSpPr txBox="1"/>
          <p:nvPr/>
        </p:nvSpPr>
        <p:spPr>
          <a:xfrm>
            <a:off x="6169701" y="1850786"/>
            <a:ext cx="3552669" cy="4616648"/>
          </a:xfrm>
          <a:prstGeom prst="rect">
            <a:avLst/>
          </a:prstGeom>
          <a:noFill/>
        </p:spPr>
        <p:txBody>
          <a:bodyPr wrap="square" rtlCol="0">
            <a:spAutoFit/>
          </a:bodyPr>
          <a:lstStyle/>
          <a:p>
            <a:r>
              <a:rPr lang="en-US" sz="2400" u="sng" dirty="0"/>
              <a:t>2020 Gallup Poll</a:t>
            </a:r>
          </a:p>
          <a:p>
            <a:endParaRPr lang="en-US" dirty="0"/>
          </a:p>
          <a:p>
            <a:pPr marL="285750" indent="-285750">
              <a:buFont typeface="Arial" panose="020B0604020202020204" pitchFamily="34" charset="0"/>
              <a:buChar char="•"/>
            </a:pPr>
            <a:r>
              <a:rPr lang="en-US" b="0" dirty="0"/>
              <a:t>Societal unrest in the wake of the killing of George Floyd and the resurfacing of diversity and inclusion challenges in the workplace.</a:t>
            </a:r>
          </a:p>
          <a:p>
            <a:pPr marL="285750" indent="-285750">
              <a:buFont typeface="Arial" panose="020B0604020202020204" pitchFamily="34" charset="0"/>
              <a:buChar char="•"/>
            </a:pPr>
            <a:r>
              <a:rPr lang="en-US" b="0" dirty="0"/>
              <a:t>Unclear business plans as a result of state-wide shutdowns. </a:t>
            </a:r>
          </a:p>
          <a:p>
            <a:pPr marL="285750" indent="-285750">
              <a:buFont typeface="Arial" panose="020B0604020202020204" pitchFamily="34" charset="0"/>
              <a:buChar char="•"/>
            </a:pPr>
            <a:r>
              <a:rPr lang="en-US" b="0" dirty="0"/>
              <a:t>Previously furloughed workers returning to the workforce had slightly lower engagement scores.  </a:t>
            </a:r>
          </a:p>
          <a:p>
            <a:endParaRPr lang="en-US" dirty="0"/>
          </a:p>
        </p:txBody>
      </p:sp>
      <p:pic>
        <p:nvPicPr>
          <p:cNvPr id="7" name="Picture 6" descr="Logo&#10;&#10;Description automatically generated">
            <a:extLst>
              <a:ext uri="{FF2B5EF4-FFF2-40B4-BE49-F238E27FC236}">
                <a16:creationId xmlns:a16="http://schemas.microsoft.com/office/drawing/2014/main" id="{D49282FF-1011-7F41-A705-5E79E6D770FC}"/>
              </a:ext>
            </a:extLst>
          </p:cNvPr>
          <p:cNvPicPr>
            <a:picLocks noChangeAspect="1"/>
          </p:cNvPicPr>
          <p:nvPr/>
        </p:nvPicPr>
        <p:blipFill>
          <a:blip r:embed="rId4"/>
          <a:stretch>
            <a:fillRect/>
          </a:stretch>
        </p:blipFill>
        <p:spPr>
          <a:xfrm>
            <a:off x="9663088" y="159834"/>
            <a:ext cx="1995512" cy="99775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0C9CE12A-E091-4B42-94A6-4CD3A88D51B0}"/>
              </a:ext>
            </a:extLst>
          </p:cNvPr>
          <p:cNvPicPr>
            <a:picLocks noChangeAspect="1"/>
          </p:cNvPicPr>
          <p:nvPr/>
        </p:nvPicPr>
        <p:blipFill>
          <a:blip r:embed="rId5"/>
          <a:stretch>
            <a:fillRect/>
          </a:stretch>
        </p:blipFill>
        <p:spPr>
          <a:xfrm>
            <a:off x="10100630" y="5906589"/>
            <a:ext cx="1659466" cy="487017"/>
          </a:xfrm>
          <a:prstGeom prst="rect">
            <a:avLst/>
          </a:prstGeom>
        </p:spPr>
      </p:pic>
    </p:spTree>
    <p:extLst>
      <p:ext uri="{BB962C8B-B14F-4D97-AF65-F5344CB8AC3E}">
        <p14:creationId xmlns:p14="http://schemas.microsoft.com/office/powerpoint/2010/main" val="2992419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B10A-0FC4-40E9-A83A-D5DE4EBE0651}"/>
              </a:ext>
            </a:extLst>
          </p:cNvPr>
          <p:cNvSpPr>
            <a:spLocks noGrp="1"/>
          </p:cNvSpPr>
          <p:nvPr>
            <p:ph type="title"/>
          </p:nvPr>
        </p:nvSpPr>
        <p:spPr>
          <a:xfrm>
            <a:off x="440266" y="20032"/>
            <a:ext cx="10058400" cy="1371600"/>
          </a:xfrm>
        </p:spPr>
        <p:txBody>
          <a:bodyPr/>
          <a:lstStyle/>
          <a:p>
            <a:r>
              <a:rPr lang="en-US" b="1" dirty="0">
                <a:solidFill>
                  <a:srgbClr val="591244"/>
                </a:solidFill>
              </a:rPr>
              <a:t>Relevance of belonging</a:t>
            </a:r>
          </a:p>
        </p:txBody>
      </p:sp>
      <p:sp>
        <p:nvSpPr>
          <p:cNvPr id="4" name="TextBox 3">
            <a:extLst>
              <a:ext uri="{FF2B5EF4-FFF2-40B4-BE49-F238E27FC236}">
                <a16:creationId xmlns:a16="http://schemas.microsoft.com/office/drawing/2014/main" id="{1E96D068-5030-447B-9CCF-7F4F8541358E}"/>
              </a:ext>
            </a:extLst>
          </p:cNvPr>
          <p:cNvSpPr txBox="1"/>
          <p:nvPr/>
        </p:nvSpPr>
        <p:spPr>
          <a:xfrm>
            <a:off x="2152650" y="2174605"/>
            <a:ext cx="2933416"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58FA3D65-C070-4058-9BF5-69A473B2D6E6}"/>
              </a:ext>
            </a:extLst>
          </p:cNvPr>
          <p:cNvSpPr txBox="1"/>
          <p:nvPr/>
        </p:nvSpPr>
        <p:spPr>
          <a:xfrm>
            <a:off x="797551" y="1788413"/>
            <a:ext cx="5038162" cy="3046988"/>
          </a:xfrm>
          <a:prstGeom prst="rect">
            <a:avLst/>
          </a:prstGeom>
          <a:noFill/>
        </p:spPr>
        <p:txBody>
          <a:bodyPr wrap="square" rtlCol="0">
            <a:spAutoFit/>
          </a:bodyPr>
          <a:lstStyle/>
          <a:p>
            <a:r>
              <a:rPr lang="en-US" i="1" dirty="0"/>
              <a:t>“A deep sense of love and belonging is an irreducible need of all people. </a:t>
            </a:r>
            <a:r>
              <a:rPr lang="en-US" b="1" i="1" dirty="0"/>
              <a:t>We are biologically, cognitively, physically, and spiritually wired to love, to be loved, and to belong. </a:t>
            </a:r>
            <a:r>
              <a:rPr lang="en-US" i="1" dirty="0"/>
              <a:t>When those needs are not met, we don’t function as we were meant to. We break. We fall apart. We numb. We ache. We hurt others. We get sick.” </a:t>
            </a:r>
          </a:p>
          <a:p>
            <a:endParaRPr lang="en-US" sz="2400" i="1" dirty="0"/>
          </a:p>
          <a:p>
            <a:r>
              <a:rPr lang="en-US" sz="2400" i="1" dirty="0"/>
              <a:t>~ </a:t>
            </a:r>
            <a:r>
              <a:rPr lang="en-US" sz="2400" i="1" dirty="0" err="1"/>
              <a:t>Brene</a:t>
            </a:r>
            <a:r>
              <a:rPr lang="en-US" sz="2400" i="1" dirty="0"/>
              <a:t> Brown ~</a:t>
            </a:r>
          </a:p>
        </p:txBody>
      </p:sp>
      <p:pic>
        <p:nvPicPr>
          <p:cNvPr id="8" name="Picture 2" descr="Maslow's Hierarchy of Needs | Simply Psychology">
            <a:extLst>
              <a:ext uri="{FF2B5EF4-FFF2-40B4-BE49-F238E27FC236}">
                <a16:creationId xmlns:a16="http://schemas.microsoft.com/office/drawing/2014/main" id="{2A77A007-DA1D-484E-AC4E-6A5143240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19246"/>
            <a:ext cx="5450849" cy="40557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315B2A-C660-46F9-AB15-02D946A3D13B}"/>
              </a:ext>
            </a:extLst>
          </p:cNvPr>
          <p:cNvSpPr txBox="1"/>
          <p:nvPr/>
        </p:nvSpPr>
        <p:spPr>
          <a:xfrm>
            <a:off x="6356288" y="1557581"/>
            <a:ext cx="4458636" cy="461665"/>
          </a:xfrm>
          <a:prstGeom prst="rect">
            <a:avLst/>
          </a:prstGeom>
          <a:noFill/>
        </p:spPr>
        <p:txBody>
          <a:bodyPr wrap="square" rtlCol="0">
            <a:spAutoFit/>
          </a:bodyPr>
          <a:lstStyle/>
          <a:p>
            <a:pPr algn="ctr"/>
            <a:r>
              <a:rPr lang="en-US" sz="2400" dirty="0"/>
              <a:t>Maslow’s Hierarchy of Needs</a:t>
            </a:r>
          </a:p>
        </p:txBody>
      </p:sp>
      <p:pic>
        <p:nvPicPr>
          <p:cNvPr id="7" name="Picture 6" descr="Logo&#10;&#10;Description automatically generated">
            <a:extLst>
              <a:ext uri="{FF2B5EF4-FFF2-40B4-BE49-F238E27FC236}">
                <a16:creationId xmlns:a16="http://schemas.microsoft.com/office/drawing/2014/main" id="{9210F442-9B6A-9943-A36D-ED550F46BD4B}"/>
              </a:ext>
            </a:extLst>
          </p:cNvPr>
          <p:cNvPicPr>
            <a:picLocks noChangeAspect="1"/>
          </p:cNvPicPr>
          <p:nvPr/>
        </p:nvPicPr>
        <p:blipFill>
          <a:blip r:embed="rId4"/>
          <a:stretch>
            <a:fillRect/>
          </a:stretch>
        </p:blipFill>
        <p:spPr>
          <a:xfrm>
            <a:off x="9756222" y="246018"/>
            <a:ext cx="1995512" cy="997756"/>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4CAE1A7-2CC1-C248-B33D-D3F6FC4682BF}"/>
              </a:ext>
            </a:extLst>
          </p:cNvPr>
          <p:cNvPicPr>
            <a:picLocks noChangeAspect="1"/>
          </p:cNvPicPr>
          <p:nvPr/>
        </p:nvPicPr>
        <p:blipFill>
          <a:blip r:embed="rId5"/>
          <a:stretch>
            <a:fillRect/>
          </a:stretch>
        </p:blipFill>
        <p:spPr>
          <a:xfrm>
            <a:off x="645151" y="5632739"/>
            <a:ext cx="2517399" cy="738802"/>
          </a:xfrm>
          <a:prstGeom prst="rect">
            <a:avLst/>
          </a:prstGeom>
        </p:spPr>
      </p:pic>
    </p:spTree>
    <p:extLst>
      <p:ext uri="{BB962C8B-B14F-4D97-AF65-F5344CB8AC3E}">
        <p14:creationId xmlns:p14="http://schemas.microsoft.com/office/powerpoint/2010/main" val="51681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1A1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783F9-FA79-42B0-9217-3FE8301E77AD}"/>
              </a:ext>
            </a:extLst>
          </p:cNvPr>
          <p:cNvSpPr>
            <a:spLocks noGrp="1"/>
          </p:cNvSpPr>
          <p:nvPr>
            <p:ph type="title"/>
          </p:nvPr>
        </p:nvSpPr>
        <p:spPr/>
        <p:txBody>
          <a:bodyPr/>
          <a:lstStyle/>
          <a:p>
            <a:r>
              <a:rPr lang="en-US" dirty="0"/>
              <a:t>Well-being case</a:t>
            </a:r>
          </a:p>
        </p:txBody>
      </p:sp>
      <p:pic>
        <p:nvPicPr>
          <p:cNvPr id="3" name="Picture 2" descr="Logo&#10;&#10;Description automatically generated">
            <a:extLst>
              <a:ext uri="{FF2B5EF4-FFF2-40B4-BE49-F238E27FC236}">
                <a16:creationId xmlns:a16="http://schemas.microsoft.com/office/drawing/2014/main" id="{CA6492FC-51A2-284E-8EA4-0577CE3E693D}"/>
              </a:ext>
            </a:extLst>
          </p:cNvPr>
          <p:cNvPicPr>
            <a:picLocks noChangeAspect="1"/>
          </p:cNvPicPr>
          <p:nvPr/>
        </p:nvPicPr>
        <p:blipFill>
          <a:blip r:embed="rId2"/>
          <a:stretch>
            <a:fillRect/>
          </a:stretch>
        </p:blipFill>
        <p:spPr>
          <a:xfrm>
            <a:off x="9634301" y="5587086"/>
            <a:ext cx="1995512" cy="997756"/>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9FE45C6C-D06D-0242-A318-71EE2A0FD240}"/>
              </a:ext>
            </a:extLst>
          </p:cNvPr>
          <p:cNvPicPr>
            <a:picLocks noChangeAspect="1"/>
          </p:cNvPicPr>
          <p:nvPr/>
        </p:nvPicPr>
        <p:blipFill>
          <a:blip r:embed="rId3"/>
          <a:stretch>
            <a:fillRect/>
          </a:stretch>
        </p:blipFill>
        <p:spPr>
          <a:xfrm>
            <a:off x="9285134" y="311065"/>
            <a:ext cx="2517399" cy="738802"/>
          </a:xfrm>
          <a:prstGeom prst="rect">
            <a:avLst/>
          </a:prstGeom>
        </p:spPr>
      </p:pic>
    </p:spTree>
    <p:extLst>
      <p:ext uri="{BB962C8B-B14F-4D97-AF65-F5344CB8AC3E}">
        <p14:creationId xmlns:p14="http://schemas.microsoft.com/office/powerpoint/2010/main" val="2160050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867D-490D-4532-88E0-D75605194C02}"/>
              </a:ext>
            </a:extLst>
          </p:cNvPr>
          <p:cNvSpPr>
            <a:spLocks noGrp="1"/>
          </p:cNvSpPr>
          <p:nvPr>
            <p:ph type="title"/>
          </p:nvPr>
        </p:nvSpPr>
        <p:spPr>
          <a:xfrm>
            <a:off x="535617" y="198470"/>
            <a:ext cx="10058400" cy="1371600"/>
          </a:xfrm>
        </p:spPr>
        <p:txBody>
          <a:bodyPr/>
          <a:lstStyle/>
          <a:p>
            <a:r>
              <a:rPr lang="en-US" dirty="0"/>
              <a:t>Health and wellbeing measures</a:t>
            </a:r>
          </a:p>
        </p:txBody>
      </p:sp>
      <p:sp>
        <p:nvSpPr>
          <p:cNvPr id="5" name="Content Placeholder 2">
            <a:extLst>
              <a:ext uri="{FF2B5EF4-FFF2-40B4-BE49-F238E27FC236}">
                <a16:creationId xmlns:a16="http://schemas.microsoft.com/office/drawing/2014/main" id="{46EA6770-5C10-4C37-8F8F-98D5688D75C5}"/>
              </a:ext>
            </a:extLst>
          </p:cNvPr>
          <p:cNvSpPr txBox="1">
            <a:spLocks/>
          </p:cNvSpPr>
          <p:nvPr/>
        </p:nvSpPr>
        <p:spPr>
          <a:xfrm>
            <a:off x="0" y="1328266"/>
            <a:ext cx="12058650" cy="3849624"/>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400" b="0" i="1" u="none" strike="noStrike" kern="1200" cap="none" spc="0" normalizeH="0" baseline="0" noProof="0" dirty="0">
                <a:ln>
                  <a:noFill/>
                </a:ln>
                <a:solidFill>
                  <a:prstClr val="black"/>
                </a:solidFill>
                <a:effectLst/>
                <a:uLnTx/>
                <a:uFillTx/>
                <a:latin typeface="Century Gothic" panose="020F0302020204030204"/>
                <a:ea typeface="+mn-ea"/>
                <a:cs typeface="+mn-cs"/>
              </a:rPr>
              <a:t>“Connection is the currency of wellness.” ~John Travis, MD, MPH~</a:t>
            </a:r>
          </a:p>
          <a:p>
            <a:pPr marL="0" marR="0" lvl="0" indent="0" algn="l"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1500" b="0" i="0" u="none" strike="noStrike" kern="1200" cap="none" spc="0" normalizeH="0" baseline="0" noProof="0" dirty="0">
                <a:ln>
                  <a:noFill/>
                </a:ln>
                <a:solidFill>
                  <a:prstClr val="black"/>
                </a:solidFill>
                <a:effectLst/>
                <a:uLnTx/>
                <a:uFillTx/>
                <a:latin typeface="Century Gothic" panose="020F0302020204030204"/>
                <a:ea typeface="+mn-ea"/>
                <a:cs typeface="+mn-cs"/>
              </a:rPr>
              <a:t> </a:t>
            </a:r>
          </a:p>
        </p:txBody>
      </p:sp>
      <p:sp>
        <p:nvSpPr>
          <p:cNvPr id="18" name="TextBox 17">
            <a:extLst>
              <a:ext uri="{FF2B5EF4-FFF2-40B4-BE49-F238E27FC236}">
                <a16:creationId xmlns:a16="http://schemas.microsoft.com/office/drawing/2014/main" id="{DBCE9D63-0134-417F-8E37-206181C5DEB5}"/>
              </a:ext>
            </a:extLst>
          </p:cNvPr>
          <p:cNvSpPr txBox="1"/>
          <p:nvPr/>
        </p:nvSpPr>
        <p:spPr>
          <a:xfrm>
            <a:off x="556648" y="2135215"/>
            <a:ext cx="3713747" cy="4524315"/>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DSSI: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Amount of time spent talking with other people at work or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Do family and friends understand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Does family or friends ever help in any of the following ways? (response yes/no)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Listen to your problems.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Give you advice on dealing with life’s problems?</a:t>
            </a:r>
          </a:p>
        </p:txBody>
      </p:sp>
      <p:sp>
        <p:nvSpPr>
          <p:cNvPr id="20" name="TextBox 19">
            <a:extLst>
              <a:ext uri="{FF2B5EF4-FFF2-40B4-BE49-F238E27FC236}">
                <a16:creationId xmlns:a16="http://schemas.microsoft.com/office/drawing/2014/main" id="{C451135A-9A4E-4474-BCBF-5A710B25D3FD}"/>
              </a:ext>
            </a:extLst>
          </p:cNvPr>
          <p:cNvSpPr txBox="1"/>
          <p:nvPr/>
        </p:nvSpPr>
        <p:spPr>
          <a:xfrm>
            <a:off x="4341099" y="2273713"/>
            <a:ext cx="3713747" cy="4247317"/>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UCLA Loneliness Index: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I feel as if nobody really understands 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My interests and ideas are not shared by those around 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No one really knows me well.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I feel shut out and excluded by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People are around me but not with me.</a:t>
            </a:r>
          </a:p>
        </p:txBody>
      </p:sp>
      <p:sp>
        <p:nvSpPr>
          <p:cNvPr id="21" name="TextBox 20">
            <a:extLst>
              <a:ext uri="{FF2B5EF4-FFF2-40B4-BE49-F238E27FC236}">
                <a16:creationId xmlns:a16="http://schemas.microsoft.com/office/drawing/2014/main" id="{643B2C74-230E-4C78-8307-80495062587D}"/>
              </a:ext>
            </a:extLst>
          </p:cNvPr>
          <p:cNvSpPr txBox="1"/>
          <p:nvPr/>
        </p:nvSpPr>
        <p:spPr>
          <a:xfrm>
            <a:off x="8125551" y="3051710"/>
            <a:ext cx="3713747" cy="3416320"/>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Cantril</a:t>
            </a: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Ladder: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What area on the ladder represents the best possible life for you (at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On which step do you think you stand about 5 years from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Thriving, Struggling, Suffering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054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8" grpId="0" animBg="1"/>
      <p:bldP spid="18" grpId="1" animBg="1"/>
      <p:bldP spid="20" grpId="0" animBg="1"/>
      <p:bldP spid="20" grpId="1"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6C2D-B12B-47A1-8DD0-6D3807D80D05}"/>
              </a:ext>
            </a:extLst>
          </p:cNvPr>
          <p:cNvSpPr>
            <a:spLocks noGrp="1"/>
          </p:cNvSpPr>
          <p:nvPr>
            <p:ph type="title"/>
          </p:nvPr>
        </p:nvSpPr>
        <p:spPr/>
        <p:txBody>
          <a:bodyPr/>
          <a:lstStyle/>
          <a:p>
            <a:r>
              <a:rPr lang="en-US" dirty="0"/>
              <a:t>Wellbeing measures related to engagement</a:t>
            </a:r>
          </a:p>
        </p:txBody>
      </p:sp>
      <p:pic>
        <p:nvPicPr>
          <p:cNvPr id="5" name="Content Placeholder 4" descr="Sling">
            <a:extLst>
              <a:ext uri="{FF2B5EF4-FFF2-40B4-BE49-F238E27FC236}">
                <a16:creationId xmlns:a16="http://schemas.microsoft.com/office/drawing/2014/main" id="{76FBADA0-D72F-4E58-AD3B-6F4BA655E89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085347" y="2494547"/>
            <a:ext cx="1371600" cy="1371600"/>
          </a:xfrm>
        </p:spPr>
      </p:pic>
      <p:sp>
        <p:nvSpPr>
          <p:cNvPr id="6" name="TextBox 5">
            <a:extLst>
              <a:ext uri="{FF2B5EF4-FFF2-40B4-BE49-F238E27FC236}">
                <a16:creationId xmlns:a16="http://schemas.microsoft.com/office/drawing/2014/main" id="{C79C2292-710F-4377-B401-7754AAA59F18}"/>
              </a:ext>
            </a:extLst>
          </p:cNvPr>
          <p:cNvSpPr txBox="1"/>
          <p:nvPr/>
        </p:nvSpPr>
        <p:spPr>
          <a:xfrm>
            <a:off x="2069430" y="3866147"/>
            <a:ext cx="1780674" cy="1200329"/>
          </a:xfrm>
          <a:prstGeom prst="rect">
            <a:avLst/>
          </a:prstGeom>
          <a:noFill/>
        </p:spPr>
        <p:txBody>
          <a:bodyPr wrap="square" rtlCol="0">
            <a:spAutoFit/>
          </a:bodyPr>
          <a:lstStyle/>
          <a:p>
            <a:pPr algn="ctr"/>
            <a:r>
              <a:rPr lang="en-US" dirty="0">
                <a:sym typeface="Wingdings" panose="05000000000000000000" pitchFamily="2" charset="2"/>
              </a:rPr>
              <a:t></a:t>
            </a:r>
            <a:r>
              <a:rPr lang="en-US" dirty="0"/>
              <a:t> 64% in safety incidents (accidents)</a:t>
            </a:r>
          </a:p>
        </p:txBody>
      </p:sp>
      <p:sp>
        <p:nvSpPr>
          <p:cNvPr id="8" name="TextBox 7">
            <a:extLst>
              <a:ext uri="{FF2B5EF4-FFF2-40B4-BE49-F238E27FC236}">
                <a16:creationId xmlns:a16="http://schemas.microsoft.com/office/drawing/2014/main" id="{0AB315D2-95CB-451F-A494-FE85AE63F0F9}"/>
              </a:ext>
            </a:extLst>
          </p:cNvPr>
          <p:cNvSpPr txBox="1"/>
          <p:nvPr/>
        </p:nvSpPr>
        <p:spPr>
          <a:xfrm>
            <a:off x="4880810" y="3866147"/>
            <a:ext cx="1780674" cy="1477328"/>
          </a:xfrm>
          <a:prstGeom prst="rect">
            <a:avLst/>
          </a:prstGeom>
          <a:noFill/>
        </p:spPr>
        <p:txBody>
          <a:bodyPr wrap="square" rtlCol="0">
            <a:spAutoFit/>
          </a:bodyPr>
          <a:lstStyle/>
          <a:p>
            <a:pPr algn="ctr"/>
            <a:r>
              <a:rPr lang="en-US" dirty="0">
                <a:sym typeface="Wingdings" panose="05000000000000000000" pitchFamily="2" charset="2"/>
              </a:rPr>
              <a:t> </a:t>
            </a:r>
            <a:r>
              <a:rPr lang="en-US" dirty="0"/>
              <a:t>58% in patient safety incidents (mortality and falls)</a:t>
            </a:r>
          </a:p>
        </p:txBody>
      </p:sp>
      <p:sp>
        <p:nvSpPr>
          <p:cNvPr id="10" name="TextBox 9">
            <a:extLst>
              <a:ext uri="{FF2B5EF4-FFF2-40B4-BE49-F238E27FC236}">
                <a16:creationId xmlns:a16="http://schemas.microsoft.com/office/drawing/2014/main" id="{EA0187D8-9134-4900-B1A6-2E0527AD4A5A}"/>
              </a:ext>
            </a:extLst>
          </p:cNvPr>
          <p:cNvSpPr txBox="1"/>
          <p:nvPr/>
        </p:nvSpPr>
        <p:spPr>
          <a:xfrm>
            <a:off x="7579897" y="3842084"/>
            <a:ext cx="1780674" cy="1200329"/>
          </a:xfrm>
          <a:prstGeom prst="rect">
            <a:avLst/>
          </a:prstGeom>
          <a:noFill/>
        </p:spPr>
        <p:txBody>
          <a:bodyPr wrap="square" rtlCol="0">
            <a:spAutoFit/>
          </a:bodyPr>
          <a:lstStyle/>
          <a:p>
            <a:pPr algn="ctr"/>
            <a:r>
              <a:rPr lang="en-US" dirty="0">
                <a:sym typeface="Wingdings" panose="05000000000000000000" pitchFamily="2" charset="2"/>
              </a:rPr>
              <a:t></a:t>
            </a:r>
            <a:r>
              <a:rPr lang="en-US" dirty="0"/>
              <a:t> 66% in wellbeing (thriving employees) </a:t>
            </a:r>
          </a:p>
        </p:txBody>
      </p:sp>
      <p:pic>
        <p:nvPicPr>
          <p:cNvPr id="12" name="Graphic 11" descr="Ambulance">
            <a:extLst>
              <a:ext uri="{FF2B5EF4-FFF2-40B4-BE49-F238E27FC236}">
                <a16:creationId xmlns:a16="http://schemas.microsoft.com/office/drawing/2014/main" id="{38BBCEB5-A763-456C-815E-7674B81093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5999" y="2755231"/>
            <a:ext cx="1347537" cy="1347537"/>
          </a:xfrm>
          <a:prstGeom prst="rect">
            <a:avLst/>
          </a:prstGeom>
        </p:spPr>
      </p:pic>
      <p:pic>
        <p:nvPicPr>
          <p:cNvPr id="14" name="Graphic 13" descr="Hero Female">
            <a:extLst>
              <a:ext uri="{FF2B5EF4-FFF2-40B4-BE49-F238E27FC236}">
                <a16:creationId xmlns:a16="http://schemas.microsoft.com/office/drawing/2014/main" id="{0BE34755-9218-4668-9A93-0C548B9EE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08758" y="2494547"/>
            <a:ext cx="1347537" cy="1347537"/>
          </a:xfrm>
          <a:prstGeom prst="rect">
            <a:avLst/>
          </a:prstGeom>
        </p:spPr>
      </p:pic>
      <p:pic>
        <p:nvPicPr>
          <p:cNvPr id="9" name="Picture 8" descr="Logo&#10;&#10;Description automatically generated">
            <a:extLst>
              <a:ext uri="{FF2B5EF4-FFF2-40B4-BE49-F238E27FC236}">
                <a16:creationId xmlns:a16="http://schemas.microsoft.com/office/drawing/2014/main" id="{3BE2AA1D-C9E2-CE4A-A745-ADF0EB49F414}"/>
              </a:ext>
            </a:extLst>
          </p:cNvPr>
          <p:cNvPicPr>
            <a:picLocks noChangeAspect="1"/>
          </p:cNvPicPr>
          <p:nvPr/>
        </p:nvPicPr>
        <p:blipFill>
          <a:blip r:embed="rId9"/>
          <a:stretch>
            <a:fillRect/>
          </a:stretch>
        </p:blipFill>
        <p:spPr>
          <a:xfrm>
            <a:off x="9634301" y="5587086"/>
            <a:ext cx="1995512" cy="99775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5B86682-7BB8-C944-B8FB-95E268309FFD}"/>
              </a:ext>
            </a:extLst>
          </p:cNvPr>
          <p:cNvPicPr>
            <a:picLocks noChangeAspect="1"/>
          </p:cNvPicPr>
          <p:nvPr/>
        </p:nvPicPr>
        <p:blipFill>
          <a:blip r:embed="rId10"/>
          <a:stretch>
            <a:fillRect/>
          </a:stretch>
        </p:blipFill>
        <p:spPr>
          <a:xfrm>
            <a:off x="9285134" y="311065"/>
            <a:ext cx="2517399" cy="738802"/>
          </a:xfrm>
          <a:prstGeom prst="rect">
            <a:avLst/>
          </a:prstGeom>
        </p:spPr>
      </p:pic>
    </p:spTree>
    <p:extLst>
      <p:ext uri="{BB962C8B-B14F-4D97-AF65-F5344CB8AC3E}">
        <p14:creationId xmlns:p14="http://schemas.microsoft.com/office/powerpoint/2010/main" val="834398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D60EE3-2EEE-EB4D-96A3-DEDC3C4910D0}"/>
              </a:ext>
            </a:extLst>
          </p:cNvPr>
          <p:cNvSpPr>
            <a:spLocks noGrp="1"/>
          </p:cNvSpPr>
          <p:nvPr>
            <p:ph idx="1"/>
          </p:nvPr>
        </p:nvSpPr>
        <p:spPr>
          <a:xfrm>
            <a:off x="6236935" y="875344"/>
            <a:ext cx="4767262" cy="4351338"/>
          </a:xfrm>
        </p:spPr>
        <p:txBody>
          <a:bodyPr>
            <a:noAutofit/>
          </a:bodyPr>
          <a:lstStyle/>
          <a:p>
            <a:pPr marL="438150" indent="-285750">
              <a:buClr>
                <a:schemeClr val="bg1"/>
              </a:buClr>
              <a:buFont typeface="Arial" panose="020B0604020202020204" pitchFamily="34" charset="0"/>
              <a:buChar char="•"/>
            </a:pPr>
            <a:r>
              <a:rPr lang="en-US" sz="2400" dirty="0"/>
              <a:t>Total lifecycle solutions for talent management. </a:t>
            </a:r>
          </a:p>
          <a:p>
            <a:pPr marL="438150" indent="-285750">
              <a:buClr>
                <a:schemeClr val="bg1"/>
              </a:buClr>
              <a:buFont typeface="Arial" panose="020B0604020202020204" pitchFamily="34" charset="0"/>
              <a:buChar char="•"/>
            </a:pPr>
            <a:r>
              <a:rPr lang="en-US" sz="2400" dirty="0"/>
              <a:t>20 years serving the social sector as a trusted advisor and thought-partner.</a:t>
            </a:r>
          </a:p>
          <a:p>
            <a:pPr marL="438150" indent="-285750">
              <a:buClr>
                <a:schemeClr val="bg1"/>
              </a:buClr>
              <a:buFont typeface="Arial" panose="020B0604020202020204" pitchFamily="34" charset="0"/>
              <a:buChar char="•"/>
            </a:pPr>
            <a:r>
              <a:rPr lang="en-US" sz="2400" dirty="0"/>
              <a:t>Hundreds of missions served. </a:t>
            </a:r>
          </a:p>
          <a:p>
            <a:pPr marL="438150" indent="-285750">
              <a:buClr>
                <a:schemeClr val="bg1"/>
              </a:buClr>
              <a:buFont typeface="Arial" panose="020B0604020202020204" pitchFamily="34" charset="0"/>
              <a:buChar char="•"/>
            </a:pPr>
            <a:r>
              <a:rPr lang="en-US" sz="2400" dirty="0"/>
              <a:t>National footprint. </a:t>
            </a:r>
          </a:p>
          <a:p>
            <a:pPr marL="438150" indent="-285750">
              <a:buClr>
                <a:schemeClr val="bg1"/>
              </a:buClr>
              <a:buFont typeface="Arial" panose="020B0604020202020204" pitchFamily="34" charset="0"/>
              <a:buChar char="•"/>
            </a:pPr>
            <a:r>
              <a:rPr lang="en-US" sz="2400" dirty="0"/>
              <a:t>Award-winning and highly credentialed staff. </a:t>
            </a:r>
          </a:p>
        </p:txBody>
      </p:sp>
      <p:sp>
        <p:nvSpPr>
          <p:cNvPr id="3" name="Title 2">
            <a:extLst>
              <a:ext uri="{FF2B5EF4-FFF2-40B4-BE49-F238E27FC236}">
                <a16:creationId xmlns:a16="http://schemas.microsoft.com/office/drawing/2014/main" id="{1B52CE7D-0E35-F642-A941-3CCB12B6CF68}"/>
              </a:ext>
            </a:extLst>
          </p:cNvPr>
          <p:cNvSpPr>
            <a:spLocks noGrp="1"/>
          </p:cNvSpPr>
          <p:nvPr>
            <p:ph type="title"/>
          </p:nvPr>
        </p:nvSpPr>
        <p:spPr>
          <a:xfrm>
            <a:off x="318649" y="486730"/>
            <a:ext cx="10913965" cy="388614"/>
          </a:xfrm>
        </p:spPr>
        <p:txBody>
          <a:bodyPr>
            <a:noAutofit/>
          </a:bodyPr>
          <a:lstStyle/>
          <a:p>
            <a:r>
              <a:rPr lang="en-US" sz="2000" b="1" dirty="0"/>
              <a:t>About Nonprofit HR</a:t>
            </a:r>
            <a:endParaRPr lang="en-US" sz="2000" b="1" dirty="0">
              <a:solidFill>
                <a:schemeClr val="bg1"/>
              </a:solidFill>
            </a:endParaRPr>
          </a:p>
        </p:txBody>
      </p:sp>
      <p:pic>
        <p:nvPicPr>
          <p:cNvPr id="5" name="Picture 4" descr="A picture containing outdoor, blue, building, boat&#10;&#10;Description automatically generated">
            <a:extLst>
              <a:ext uri="{FF2B5EF4-FFF2-40B4-BE49-F238E27FC236}">
                <a16:creationId xmlns:a16="http://schemas.microsoft.com/office/drawing/2014/main" id="{198C6063-5B30-9742-B8D3-7E626D49D7E1}"/>
              </a:ext>
            </a:extLst>
          </p:cNvPr>
          <p:cNvPicPr>
            <a:picLocks noChangeAspect="1"/>
          </p:cNvPicPr>
          <p:nvPr/>
        </p:nvPicPr>
        <p:blipFill>
          <a:blip r:embed="rId3"/>
          <a:stretch>
            <a:fillRect/>
          </a:stretch>
        </p:blipFill>
        <p:spPr>
          <a:xfrm>
            <a:off x="318649" y="1085851"/>
            <a:ext cx="5636418" cy="3757612"/>
          </a:xfrm>
          <a:prstGeom prst="rect">
            <a:avLst/>
          </a:prstGeom>
        </p:spPr>
      </p:pic>
    </p:spTree>
    <p:extLst>
      <p:ext uri="{BB962C8B-B14F-4D97-AF65-F5344CB8AC3E}">
        <p14:creationId xmlns:p14="http://schemas.microsoft.com/office/powerpoint/2010/main" val="147811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1A1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A417F-7827-4756-B7CE-29017FE1B4E5}"/>
              </a:ext>
            </a:extLst>
          </p:cNvPr>
          <p:cNvSpPr>
            <a:spLocks noGrp="1"/>
          </p:cNvSpPr>
          <p:nvPr>
            <p:ph type="title"/>
          </p:nvPr>
        </p:nvSpPr>
        <p:spPr>
          <a:xfrm>
            <a:off x="274320" y="1001437"/>
            <a:ext cx="11643360" cy="1636776"/>
          </a:xfrm>
        </p:spPr>
        <p:txBody>
          <a:bodyPr>
            <a:normAutofit fontScale="90000"/>
          </a:bodyPr>
          <a:lstStyle/>
          <a:p>
            <a:r>
              <a:rPr lang="en-US" dirty="0"/>
              <a:t>Diversity, equity and inclusion overlay</a:t>
            </a:r>
          </a:p>
        </p:txBody>
      </p:sp>
      <p:pic>
        <p:nvPicPr>
          <p:cNvPr id="3" name="Picture 2" descr="Logo&#10;&#10;Description automatically generated">
            <a:extLst>
              <a:ext uri="{FF2B5EF4-FFF2-40B4-BE49-F238E27FC236}">
                <a16:creationId xmlns:a16="http://schemas.microsoft.com/office/drawing/2014/main" id="{FBAA7079-2408-A746-9AAE-86F7D39FFF73}"/>
              </a:ext>
            </a:extLst>
          </p:cNvPr>
          <p:cNvPicPr>
            <a:picLocks noChangeAspect="1"/>
          </p:cNvPicPr>
          <p:nvPr/>
        </p:nvPicPr>
        <p:blipFill>
          <a:blip r:embed="rId2"/>
          <a:stretch>
            <a:fillRect/>
          </a:stretch>
        </p:blipFill>
        <p:spPr>
          <a:xfrm>
            <a:off x="9634301" y="5587086"/>
            <a:ext cx="1995512" cy="997756"/>
          </a:xfrm>
          <a:prstGeom prst="rect">
            <a:avLst/>
          </a:prstGeom>
        </p:spPr>
      </p:pic>
    </p:spTree>
    <p:extLst>
      <p:ext uri="{BB962C8B-B14F-4D97-AF65-F5344CB8AC3E}">
        <p14:creationId xmlns:p14="http://schemas.microsoft.com/office/powerpoint/2010/main" val="3229989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6742FB-7653-498A-9696-4A61B47D02AF}"/>
              </a:ext>
            </a:extLst>
          </p:cNvPr>
          <p:cNvSpPr>
            <a:spLocks noGrp="1"/>
          </p:cNvSpPr>
          <p:nvPr>
            <p:ph type="title"/>
          </p:nvPr>
        </p:nvSpPr>
        <p:spPr>
          <a:xfrm>
            <a:off x="607483" y="473261"/>
            <a:ext cx="6519333" cy="1371600"/>
          </a:xfrm>
        </p:spPr>
        <p:txBody>
          <a:bodyPr anchor="ctr">
            <a:normAutofit/>
          </a:bodyPr>
          <a:lstStyle/>
          <a:p>
            <a:r>
              <a:rPr lang="en-US" b="1" dirty="0">
                <a:solidFill>
                  <a:srgbClr val="591244"/>
                </a:solidFill>
              </a:rPr>
              <a:t>Considerations Related to Cultural Diversity</a:t>
            </a:r>
          </a:p>
        </p:txBody>
      </p:sp>
      <p:sp>
        <p:nvSpPr>
          <p:cNvPr id="5" name="Content Placeholder 4">
            <a:extLst>
              <a:ext uri="{FF2B5EF4-FFF2-40B4-BE49-F238E27FC236}">
                <a16:creationId xmlns:a16="http://schemas.microsoft.com/office/drawing/2014/main" id="{67F862EB-A719-4F11-BA75-F75FA894917B}"/>
              </a:ext>
            </a:extLst>
          </p:cNvPr>
          <p:cNvSpPr>
            <a:spLocks noGrp="1"/>
          </p:cNvSpPr>
          <p:nvPr>
            <p:ph sz="half" idx="1"/>
          </p:nvPr>
        </p:nvSpPr>
        <p:spPr>
          <a:xfrm>
            <a:off x="752475" y="2141219"/>
            <a:ext cx="6229350" cy="3964305"/>
          </a:xfrm>
        </p:spPr>
        <p:txBody>
          <a:bodyPr>
            <a:normAutofit/>
          </a:bodyPr>
          <a:lstStyle/>
          <a:p>
            <a:pPr>
              <a:lnSpc>
                <a:spcPct val="100000"/>
              </a:lnSpc>
            </a:pPr>
            <a:r>
              <a:rPr lang="en-US" sz="1700" dirty="0"/>
              <a:t>Diversity Equity and Inclusion (DEI) precede Belonging </a:t>
            </a:r>
          </a:p>
          <a:p>
            <a:pPr>
              <a:lnSpc>
                <a:spcPct val="100000"/>
              </a:lnSpc>
            </a:pPr>
            <a:r>
              <a:rPr lang="en-US" sz="1700" dirty="0"/>
              <a:t>Trust and mutual respect for diversity of opinions and perspectives is the foundation for an engaged and culturally diverse workplace. </a:t>
            </a:r>
          </a:p>
          <a:p>
            <a:pPr>
              <a:lnSpc>
                <a:spcPct val="100000"/>
              </a:lnSpc>
            </a:pPr>
            <a:r>
              <a:rPr lang="en-US" sz="1700" dirty="0"/>
              <a:t>When an organization has a strong reputation as a leader in promoting cultural diversity, corporate social responsibility practices, and walks the talk of DEI, employees feel a sense of safety.  - Diversity Officer Magazine</a:t>
            </a:r>
          </a:p>
          <a:p>
            <a:pPr>
              <a:lnSpc>
                <a:spcPct val="100000"/>
              </a:lnSpc>
            </a:pPr>
            <a:r>
              <a:rPr lang="en-US" sz="1700" dirty="0"/>
              <a:t>The correlation between belonging and engagement is higher for historically underrepresented groups. </a:t>
            </a:r>
          </a:p>
        </p:txBody>
      </p:sp>
      <p:pic>
        <p:nvPicPr>
          <p:cNvPr id="1026" name="Picture 2" descr="Embracing DIBs: Diversity, Inclusion, and Belonging at EventMobi – EventMobi">
            <a:extLst>
              <a:ext uri="{FF2B5EF4-FFF2-40B4-BE49-F238E27FC236}">
                <a16:creationId xmlns:a16="http://schemas.microsoft.com/office/drawing/2014/main" id="{12702F66-39C8-4E18-B536-2E5337AE6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398" y="2103120"/>
            <a:ext cx="4077929" cy="4077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8592FCF7-D8C0-8B48-9BA4-2FFB7747C238}"/>
              </a:ext>
            </a:extLst>
          </p:cNvPr>
          <p:cNvPicPr>
            <a:picLocks noChangeAspect="1"/>
          </p:cNvPicPr>
          <p:nvPr/>
        </p:nvPicPr>
        <p:blipFill>
          <a:blip r:embed="rId4"/>
          <a:stretch>
            <a:fillRect/>
          </a:stretch>
        </p:blipFill>
        <p:spPr>
          <a:xfrm>
            <a:off x="9583501" y="330638"/>
            <a:ext cx="1995512" cy="99775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D94844B-AE23-DC44-9073-63593D1EAA3D}"/>
              </a:ext>
            </a:extLst>
          </p:cNvPr>
          <p:cNvPicPr>
            <a:picLocks noChangeAspect="1"/>
          </p:cNvPicPr>
          <p:nvPr/>
        </p:nvPicPr>
        <p:blipFill>
          <a:blip r:embed="rId5"/>
          <a:stretch>
            <a:fillRect/>
          </a:stretch>
        </p:blipFill>
        <p:spPr>
          <a:xfrm>
            <a:off x="752476" y="5925477"/>
            <a:ext cx="1872192" cy="549448"/>
          </a:xfrm>
          <a:prstGeom prst="rect">
            <a:avLst/>
          </a:prstGeom>
        </p:spPr>
      </p:pic>
    </p:spTree>
    <p:extLst>
      <p:ext uri="{BB962C8B-B14F-4D97-AF65-F5344CB8AC3E}">
        <p14:creationId xmlns:p14="http://schemas.microsoft.com/office/powerpoint/2010/main" val="368019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0EBD-BF41-4BDB-ADC2-3B04D56585C4}"/>
              </a:ext>
            </a:extLst>
          </p:cNvPr>
          <p:cNvSpPr>
            <a:spLocks noGrp="1"/>
          </p:cNvSpPr>
          <p:nvPr>
            <p:ph type="title"/>
          </p:nvPr>
        </p:nvSpPr>
        <p:spPr>
          <a:xfrm>
            <a:off x="575187" y="642594"/>
            <a:ext cx="11009671" cy="1371600"/>
          </a:xfrm>
        </p:spPr>
        <p:txBody>
          <a:bodyPr/>
          <a:lstStyle/>
          <a:p>
            <a:r>
              <a:rPr lang="en-US" b="1" dirty="0">
                <a:solidFill>
                  <a:srgbClr val="591244"/>
                </a:solidFill>
              </a:rPr>
              <a:t>The Intergenerational Workforce</a:t>
            </a:r>
          </a:p>
        </p:txBody>
      </p:sp>
      <p:sp>
        <p:nvSpPr>
          <p:cNvPr id="3" name="Content Placeholder 2">
            <a:extLst>
              <a:ext uri="{FF2B5EF4-FFF2-40B4-BE49-F238E27FC236}">
                <a16:creationId xmlns:a16="http://schemas.microsoft.com/office/drawing/2014/main" id="{707B68EE-4A14-47A9-92D7-24D7CF44318E}"/>
              </a:ext>
            </a:extLst>
          </p:cNvPr>
          <p:cNvSpPr>
            <a:spLocks noGrp="1"/>
          </p:cNvSpPr>
          <p:nvPr>
            <p:ph idx="1"/>
          </p:nvPr>
        </p:nvSpPr>
        <p:spPr>
          <a:xfrm>
            <a:off x="685800" y="1858297"/>
            <a:ext cx="10439400" cy="4094447"/>
          </a:xfrm>
        </p:spPr>
        <p:txBody>
          <a:bodyPr>
            <a:noAutofit/>
          </a:bodyPr>
          <a:lstStyle/>
          <a:p>
            <a:pPr marL="0" indent="0">
              <a:lnSpc>
                <a:spcPct val="100000"/>
              </a:lnSpc>
              <a:spcBef>
                <a:spcPts val="0"/>
              </a:spcBef>
              <a:buNone/>
            </a:pPr>
            <a:r>
              <a:rPr lang="en-US" sz="1200" dirty="0"/>
              <a:t>The Silent Generation (born 1928-1945)</a:t>
            </a:r>
          </a:p>
          <a:p>
            <a:pPr>
              <a:lnSpc>
                <a:spcPct val="100000"/>
              </a:lnSpc>
              <a:spcBef>
                <a:spcPts val="0"/>
              </a:spcBef>
            </a:pPr>
            <a:r>
              <a:rPr lang="en-US" sz="1200" b="1" dirty="0"/>
              <a:t>Key Considerations</a:t>
            </a:r>
            <a:r>
              <a:rPr lang="en-US" sz="1200" dirty="0"/>
              <a:t>: Tend to be civic-minded, good team players, place emphasis on process, mixed proficiency with new technology and they value being useful and feeling needed. </a:t>
            </a:r>
          </a:p>
          <a:p>
            <a:pPr>
              <a:lnSpc>
                <a:spcPct val="100000"/>
              </a:lnSpc>
              <a:spcBef>
                <a:spcPts val="0"/>
              </a:spcBef>
            </a:pPr>
            <a:r>
              <a:rPr lang="en-US" sz="1200" b="1" dirty="0"/>
              <a:t>Strategies</a:t>
            </a:r>
            <a:r>
              <a:rPr lang="en-US" sz="1200" dirty="0"/>
              <a:t>: Make sure they have ample access to training, as competency is a key engagement driver.</a:t>
            </a:r>
          </a:p>
          <a:p>
            <a:pPr>
              <a:lnSpc>
                <a:spcPct val="100000"/>
              </a:lnSpc>
              <a:spcBef>
                <a:spcPts val="0"/>
              </a:spcBef>
            </a:pPr>
            <a:endParaRPr lang="en-US" sz="1200" dirty="0"/>
          </a:p>
          <a:p>
            <a:pPr marL="0" indent="0">
              <a:lnSpc>
                <a:spcPct val="100000"/>
              </a:lnSpc>
              <a:spcBef>
                <a:spcPts val="0"/>
              </a:spcBef>
              <a:buNone/>
            </a:pPr>
            <a:r>
              <a:rPr lang="en-US" sz="1200" dirty="0"/>
              <a:t>Baby Boomers (born 1946-1964)</a:t>
            </a:r>
          </a:p>
          <a:p>
            <a:pPr>
              <a:lnSpc>
                <a:spcPct val="100000"/>
              </a:lnSpc>
              <a:spcBef>
                <a:spcPts val="0"/>
              </a:spcBef>
            </a:pPr>
            <a:r>
              <a:rPr lang="en-US" sz="1200" b="1" dirty="0"/>
              <a:t>Key Considerations</a:t>
            </a:r>
            <a:r>
              <a:rPr lang="en-US" sz="1200" dirty="0"/>
              <a:t>: Bring an enormous breadth of experience to the table, may have evolving personal needs. </a:t>
            </a:r>
          </a:p>
          <a:p>
            <a:pPr>
              <a:lnSpc>
                <a:spcPct val="100000"/>
              </a:lnSpc>
              <a:spcBef>
                <a:spcPts val="0"/>
              </a:spcBef>
            </a:pPr>
            <a:r>
              <a:rPr lang="en-US" sz="1200" b="1" dirty="0"/>
              <a:t>Strategies</a:t>
            </a:r>
            <a:r>
              <a:rPr lang="en-US" sz="1200" dirty="0"/>
              <a:t>: Increased role clarity and understanding of how an organization utilizes their skills, be aware of their unique challenges.</a:t>
            </a:r>
          </a:p>
          <a:p>
            <a:pPr>
              <a:lnSpc>
                <a:spcPct val="100000"/>
              </a:lnSpc>
              <a:spcBef>
                <a:spcPts val="0"/>
              </a:spcBef>
            </a:pPr>
            <a:endParaRPr lang="en-US" sz="1200" dirty="0"/>
          </a:p>
          <a:p>
            <a:pPr marL="0" indent="0">
              <a:lnSpc>
                <a:spcPct val="100000"/>
              </a:lnSpc>
              <a:spcBef>
                <a:spcPts val="0"/>
              </a:spcBef>
              <a:buNone/>
            </a:pPr>
            <a:r>
              <a:rPr lang="en-US" sz="1200" dirty="0"/>
              <a:t>Generation X (born 1965 – 1980)</a:t>
            </a:r>
          </a:p>
          <a:p>
            <a:pPr>
              <a:lnSpc>
                <a:spcPct val="100000"/>
              </a:lnSpc>
              <a:spcBef>
                <a:spcPts val="0"/>
              </a:spcBef>
            </a:pPr>
            <a:r>
              <a:rPr lang="en-US" sz="1200" b="1" dirty="0"/>
              <a:t>Key Considerations</a:t>
            </a:r>
            <a:r>
              <a:rPr lang="en-US" sz="1200" dirty="0"/>
              <a:t>: See themselves as next in line to take the reins, but grow impatient as older workers stay on in the workplace.</a:t>
            </a:r>
          </a:p>
          <a:p>
            <a:pPr>
              <a:lnSpc>
                <a:spcPct val="100000"/>
              </a:lnSpc>
              <a:spcBef>
                <a:spcPts val="0"/>
              </a:spcBef>
            </a:pPr>
            <a:r>
              <a:rPr lang="en-US" sz="1200" b="1" dirty="0"/>
              <a:t>Strategies</a:t>
            </a:r>
            <a:r>
              <a:rPr lang="en-US" sz="1200" dirty="0"/>
              <a:t>: Provide opportunities for them to continue learning and growing, training and development can be engagement drivers.</a:t>
            </a:r>
          </a:p>
          <a:p>
            <a:pPr>
              <a:lnSpc>
                <a:spcPct val="100000"/>
              </a:lnSpc>
              <a:spcBef>
                <a:spcPts val="0"/>
              </a:spcBef>
            </a:pPr>
            <a:endParaRPr lang="en-US" sz="1200" dirty="0"/>
          </a:p>
          <a:p>
            <a:pPr marL="0" indent="0">
              <a:lnSpc>
                <a:spcPct val="100000"/>
              </a:lnSpc>
              <a:spcBef>
                <a:spcPts val="0"/>
              </a:spcBef>
              <a:buNone/>
            </a:pPr>
            <a:r>
              <a:rPr lang="en-US" sz="1200" dirty="0"/>
              <a:t>Millennials (born 1981 – 1996)</a:t>
            </a:r>
          </a:p>
          <a:p>
            <a:pPr>
              <a:lnSpc>
                <a:spcPct val="100000"/>
              </a:lnSpc>
              <a:spcBef>
                <a:spcPts val="0"/>
              </a:spcBef>
            </a:pPr>
            <a:r>
              <a:rPr lang="en-US" sz="1200" b="1" dirty="0"/>
              <a:t>Key Considerations</a:t>
            </a:r>
            <a:r>
              <a:rPr lang="en-US" sz="1200" dirty="0"/>
              <a:t>: Often prioritize making a visible difference in the world, yearn for purpose and align with organizational values.  </a:t>
            </a:r>
          </a:p>
          <a:p>
            <a:pPr>
              <a:lnSpc>
                <a:spcPct val="100000"/>
              </a:lnSpc>
              <a:spcBef>
                <a:spcPts val="0"/>
              </a:spcBef>
            </a:pPr>
            <a:r>
              <a:rPr lang="en-US" sz="1200" b="1" dirty="0"/>
              <a:t>Strategies</a:t>
            </a:r>
            <a:r>
              <a:rPr lang="en-US" sz="1200" dirty="0"/>
              <a:t>: Providing corporate philanthropy opportunities and career-pathing activities to keep them excited about their work.</a:t>
            </a:r>
          </a:p>
          <a:p>
            <a:pPr>
              <a:lnSpc>
                <a:spcPct val="100000"/>
              </a:lnSpc>
              <a:spcBef>
                <a:spcPts val="0"/>
              </a:spcBef>
            </a:pPr>
            <a:endParaRPr lang="en-US" sz="1200" dirty="0"/>
          </a:p>
          <a:p>
            <a:pPr marL="0" indent="0">
              <a:lnSpc>
                <a:spcPct val="100000"/>
              </a:lnSpc>
              <a:spcBef>
                <a:spcPts val="0"/>
              </a:spcBef>
              <a:buNone/>
            </a:pPr>
            <a:r>
              <a:rPr lang="en-US" sz="1200" dirty="0"/>
              <a:t>Generation Z (born 1997 or later)</a:t>
            </a:r>
          </a:p>
          <a:p>
            <a:pPr>
              <a:lnSpc>
                <a:spcPct val="100000"/>
              </a:lnSpc>
              <a:spcBef>
                <a:spcPts val="0"/>
              </a:spcBef>
            </a:pPr>
            <a:r>
              <a:rPr lang="en-US" sz="1200" b="1" dirty="0"/>
              <a:t>Key Considerations</a:t>
            </a:r>
            <a:r>
              <a:rPr lang="en-US" sz="1200" dirty="0"/>
              <a:t>: Most diverse and educated generation, may struggle with role clarity and building professional relationships. </a:t>
            </a:r>
          </a:p>
          <a:p>
            <a:pPr>
              <a:lnSpc>
                <a:spcPct val="100000"/>
              </a:lnSpc>
              <a:spcBef>
                <a:spcPts val="0"/>
              </a:spcBef>
            </a:pPr>
            <a:r>
              <a:rPr lang="en-US" sz="1200" b="1" dirty="0"/>
              <a:t>Strategies</a:t>
            </a:r>
            <a:r>
              <a:rPr lang="en-US" sz="1200" dirty="0"/>
              <a:t>: Setting clear expectations about their roles, infusing onboarding process with social interaction, and matching with mentors. </a:t>
            </a:r>
          </a:p>
        </p:txBody>
      </p:sp>
      <p:sp>
        <p:nvSpPr>
          <p:cNvPr id="4" name="Oval 3">
            <a:extLst>
              <a:ext uri="{FF2B5EF4-FFF2-40B4-BE49-F238E27FC236}">
                <a16:creationId xmlns:a16="http://schemas.microsoft.com/office/drawing/2014/main" id="{27B97D23-E47E-41BF-8462-12D5707F630E}"/>
              </a:ext>
            </a:extLst>
          </p:cNvPr>
          <p:cNvSpPr/>
          <p:nvPr/>
        </p:nvSpPr>
        <p:spPr>
          <a:xfrm>
            <a:off x="1614948" y="2234380"/>
            <a:ext cx="3045542" cy="29496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71C99A8-DA3D-4F2C-A323-14075F6A5696}"/>
              </a:ext>
            </a:extLst>
          </p:cNvPr>
          <p:cNvSpPr/>
          <p:nvPr/>
        </p:nvSpPr>
        <p:spPr>
          <a:xfrm>
            <a:off x="7673462" y="3134032"/>
            <a:ext cx="3045542" cy="29496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96C6CFC-9898-4CFC-A676-42A976B26395}"/>
              </a:ext>
            </a:extLst>
          </p:cNvPr>
          <p:cNvSpPr/>
          <p:nvPr/>
        </p:nvSpPr>
        <p:spPr>
          <a:xfrm>
            <a:off x="4090218" y="3883398"/>
            <a:ext cx="2590801" cy="29496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90B5897-D686-46D8-9836-8D3DC47E6115}"/>
              </a:ext>
            </a:extLst>
          </p:cNvPr>
          <p:cNvSpPr/>
          <p:nvPr/>
        </p:nvSpPr>
        <p:spPr>
          <a:xfrm>
            <a:off x="5530645" y="4605896"/>
            <a:ext cx="1961536" cy="29496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5BB35C3-6C78-4895-A7CC-C371306DE26F}"/>
              </a:ext>
            </a:extLst>
          </p:cNvPr>
          <p:cNvSpPr/>
          <p:nvPr/>
        </p:nvSpPr>
        <p:spPr>
          <a:xfrm>
            <a:off x="7368662" y="5328394"/>
            <a:ext cx="1484672" cy="29496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2CCAA13E-33D1-554A-8466-6F37360F80A2}"/>
              </a:ext>
            </a:extLst>
          </p:cNvPr>
          <p:cNvPicPr>
            <a:picLocks noChangeAspect="1"/>
          </p:cNvPicPr>
          <p:nvPr/>
        </p:nvPicPr>
        <p:blipFill>
          <a:blip r:embed="rId3"/>
          <a:stretch>
            <a:fillRect/>
          </a:stretch>
        </p:blipFill>
        <p:spPr>
          <a:xfrm>
            <a:off x="9589346" y="330638"/>
            <a:ext cx="1995512" cy="997756"/>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5381108-AC32-584F-BEC4-729377ED2506}"/>
              </a:ext>
            </a:extLst>
          </p:cNvPr>
          <p:cNvPicPr>
            <a:picLocks noChangeAspect="1"/>
          </p:cNvPicPr>
          <p:nvPr/>
        </p:nvPicPr>
        <p:blipFill>
          <a:blip r:embed="rId4"/>
          <a:stretch>
            <a:fillRect/>
          </a:stretch>
        </p:blipFill>
        <p:spPr>
          <a:xfrm>
            <a:off x="671324" y="5815648"/>
            <a:ext cx="2004143" cy="588172"/>
          </a:xfrm>
          <a:prstGeom prst="rect">
            <a:avLst/>
          </a:prstGeom>
        </p:spPr>
      </p:pic>
    </p:spTree>
    <p:extLst>
      <p:ext uri="{BB962C8B-B14F-4D97-AF65-F5344CB8AC3E}">
        <p14:creationId xmlns:p14="http://schemas.microsoft.com/office/powerpoint/2010/main" val="177750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left)">
                                      <p:cBhvr>
                                        <p:cTn id="18" dur="500"/>
                                        <p:tgtEl>
                                          <p:spTgt spid="3">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left)">
                                      <p:cBhvr>
                                        <p:cTn id="29" dur="500"/>
                                        <p:tgtEl>
                                          <p:spTgt spid="3">
                                            <p:txEl>
                                              <p:pRg st="8" end="8"/>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left)">
                                      <p:cBhvr>
                                        <p:cTn id="32" dur="500"/>
                                        <p:tgtEl>
                                          <p:spTgt spid="3">
                                            <p:txEl>
                                              <p:pRg st="9" end="9"/>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wipe(left)">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wipe(left)">
                                      <p:cBhvr>
                                        <p:cTn id="40" dur="500"/>
                                        <p:tgtEl>
                                          <p:spTgt spid="3">
                                            <p:txEl>
                                              <p:pRg st="12" end="12"/>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wipe(left)">
                                      <p:cBhvr>
                                        <p:cTn id="43" dur="500"/>
                                        <p:tgtEl>
                                          <p:spTgt spid="3">
                                            <p:txEl>
                                              <p:pRg st="13" end="13"/>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wipe(left)">
                                      <p:cBhvr>
                                        <p:cTn id="46" dur="500"/>
                                        <p:tgtEl>
                                          <p:spTgt spid="3">
                                            <p:txEl>
                                              <p:pRg st="14" end="1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animEffect transition="in" filter="wipe(left)">
                                      <p:cBhvr>
                                        <p:cTn id="51" dur="500"/>
                                        <p:tgtEl>
                                          <p:spTgt spid="3">
                                            <p:txEl>
                                              <p:pRg st="16" end="16"/>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3">
                                            <p:txEl>
                                              <p:pRg st="17" end="17"/>
                                            </p:txEl>
                                          </p:spTgt>
                                        </p:tgtEl>
                                        <p:attrNameLst>
                                          <p:attrName>style.visibility</p:attrName>
                                        </p:attrNameLst>
                                      </p:cBhvr>
                                      <p:to>
                                        <p:strVal val="visible"/>
                                      </p:to>
                                    </p:set>
                                    <p:animEffect transition="in" filter="wipe(left)">
                                      <p:cBhvr>
                                        <p:cTn id="54" dur="500"/>
                                        <p:tgtEl>
                                          <p:spTgt spid="3">
                                            <p:txEl>
                                              <p:pRg st="17" end="17"/>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3">
                                            <p:txEl>
                                              <p:pRg st="18" end="18"/>
                                            </p:txEl>
                                          </p:spTgt>
                                        </p:tgtEl>
                                        <p:attrNameLst>
                                          <p:attrName>style.visibility</p:attrName>
                                        </p:attrNameLst>
                                      </p:cBhvr>
                                      <p:to>
                                        <p:strVal val="visible"/>
                                      </p:to>
                                    </p:set>
                                    <p:animEffect transition="in" filter="wipe(left)">
                                      <p:cBhvr>
                                        <p:cTn id="57" dur="500"/>
                                        <p:tgtEl>
                                          <p:spTgt spid="3">
                                            <p:txEl>
                                              <p:pRg st="18" end="1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heel(1)">
                                      <p:cBhvr>
                                        <p:cTn id="62" dur="2000"/>
                                        <p:tgtEl>
                                          <p:spTgt spid="4"/>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heel(1)">
                                      <p:cBhvr>
                                        <p:cTn id="65" dur="2000"/>
                                        <p:tgtEl>
                                          <p:spTgt spid="5"/>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heel(1)">
                                      <p:cBhvr>
                                        <p:cTn id="68" dur="2000"/>
                                        <p:tgtEl>
                                          <p:spTgt spid="6"/>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heel(1)">
                                      <p:cBhvr>
                                        <p:cTn id="71" dur="2000"/>
                                        <p:tgtEl>
                                          <p:spTgt spid="7"/>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heel(1)">
                                      <p:cBhvr>
                                        <p:cTn id="7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9124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4BE5C7-AF22-4CE1-93DB-0F39EAE84608}"/>
              </a:ext>
            </a:extLst>
          </p:cNvPr>
          <p:cNvSpPr>
            <a:spLocks noGrp="1"/>
          </p:cNvSpPr>
          <p:nvPr>
            <p:ph type="title"/>
          </p:nvPr>
        </p:nvSpPr>
        <p:spPr>
          <a:xfrm>
            <a:off x="457284" y="388183"/>
            <a:ext cx="9773503" cy="1608860"/>
          </a:xfrm>
        </p:spPr>
        <p:txBody>
          <a:bodyPr anchor="t"/>
          <a:lstStyle/>
          <a:p>
            <a:pPr lvl="0"/>
            <a:r>
              <a:rPr lang="en-US" sz="3333" b="1" dirty="0">
                <a:solidFill>
                  <a:schemeClr val="bg1"/>
                </a:solidFill>
              </a:rPr>
              <a:t>Leadership behaviors that are essential for shaping culture</a:t>
            </a:r>
            <a:endParaRPr lang="en-US" sz="3333" dirty="0">
              <a:solidFill>
                <a:schemeClr val="bg1"/>
              </a:solidFill>
            </a:endParaRPr>
          </a:p>
        </p:txBody>
      </p:sp>
      <p:graphicFrame>
        <p:nvGraphicFramePr>
          <p:cNvPr id="6" name="Diagram 5">
            <a:extLst>
              <a:ext uri="{FF2B5EF4-FFF2-40B4-BE49-F238E27FC236}">
                <a16:creationId xmlns:a16="http://schemas.microsoft.com/office/drawing/2014/main" id="{150EEA30-195B-4ECB-8381-17E8555B9434}"/>
              </a:ext>
            </a:extLst>
          </p:cNvPr>
          <p:cNvGraphicFramePr/>
          <p:nvPr>
            <p:extLst>
              <p:ext uri="{D42A27DB-BD31-4B8C-83A1-F6EECF244321}">
                <p14:modId xmlns:p14="http://schemas.microsoft.com/office/powerpoint/2010/main" val="1319384926"/>
              </p:ext>
            </p:extLst>
          </p:nvPr>
        </p:nvGraphicFramePr>
        <p:xfrm>
          <a:off x="1474033" y="1879126"/>
          <a:ext cx="8756754" cy="4136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952B4EC-E11D-4853-84DE-51CF4B40402A}"/>
              </a:ext>
            </a:extLst>
          </p:cNvPr>
          <p:cNvSpPr txBox="1"/>
          <p:nvPr/>
        </p:nvSpPr>
        <p:spPr>
          <a:xfrm>
            <a:off x="2423410" y="6113506"/>
            <a:ext cx="6858000" cy="646331"/>
          </a:xfrm>
          <a:prstGeom prst="rect">
            <a:avLst/>
          </a:prstGeom>
          <a:noFill/>
        </p:spPr>
        <p:txBody>
          <a:bodyPr wrap="square" rtlCol="0">
            <a:spAutoFit/>
          </a:bodyPr>
          <a:lstStyle/>
          <a:p>
            <a:r>
              <a:rPr lang="en-US" dirty="0">
                <a:solidFill>
                  <a:schemeClr val="bg1"/>
                </a:solidFill>
              </a:rPr>
              <a:t>Resources: Measuring Belonging, Simple Methods to Foster Belonging &amp; Engagement, Designing Space to Support Community</a:t>
            </a:r>
          </a:p>
        </p:txBody>
      </p:sp>
      <p:pic>
        <p:nvPicPr>
          <p:cNvPr id="5" name="Picture 4" descr="Logo&#10;&#10;Description automatically generated">
            <a:extLst>
              <a:ext uri="{FF2B5EF4-FFF2-40B4-BE49-F238E27FC236}">
                <a16:creationId xmlns:a16="http://schemas.microsoft.com/office/drawing/2014/main" id="{398361C8-8E9E-6A46-AF84-57417DDA36C4}"/>
              </a:ext>
            </a:extLst>
          </p:cNvPr>
          <p:cNvPicPr>
            <a:picLocks noChangeAspect="1"/>
          </p:cNvPicPr>
          <p:nvPr/>
        </p:nvPicPr>
        <p:blipFill>
          <a:blip r:embed="rId8"/>
          <a:stretch>
            <a:fillRect/>
          </a:stretch>
        </p:blipFill>
        <p:spPr>
          <a:xfrm>
            <a:off x="9855677" y="5860244"/>
            <a:ext cx="1995512" cy="997756"/>
          </a:xfrm>
          <a:prstGeom prst="rect">
            <a:avLst/>
          </a:prstGeom>
        </p:spPr>
      </p:pic>
    </p:spTree>
    <p:extLst>
      <p:ext uri="{BB962C8B-B14F-4D97-AF65-F5344CB8AC3E}">
        <p14:creationId xmlns:p14="http://schemas.microsoft.com/office/powerpoint/2010/main" val="404922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4105-6942-45F1-A493-3BC6A7982D09}"/>
              </a:ext>
            </a:extLst>
          </p:cNvPr>
          <p:cNvSpPr>
            <a:spLocks noGrp="1"/>
          </p:cNvSpPr>
          <p:nvPr>
            <p:ph type="title"/>
          </p:nvPr>
        </p:nvSpPr>
        <p:spPr/>
        <p:txBody>
          <a:bodyPr/>
          <a:lstStyle/>
          <a:p>
            <a:r>
              <a:rPr lang="en-US" dirty="0"/>
              <a:t>Fostering Belonging and Engagement</a:t>
            </a:r>
          </a:p>
        </p:txBody>
      </p:sp>
      <p:sp>
        <p:nvSpPr>
          <p:cNvPr id="4" name="Text Placeholder 3">
            <a:extLst>
              <a:ext uri="{FF2B5EF4-FFF2-40B4-BE49-F238E27FC236}">
                <a16:creationId xmlns:a16="http://schemas.microsoft.com/office/drawing/2014/main" id="{B9A89350-9BBF-4433-B499-DFC82ACC09EB}"/>
              </a:ext>
            </a:extLst>
          </p:cNvPr>
          <p:cNvSpPr>
            <a:spLocks noGrp="1"/>
          </p:cNvSpPr>
          <p:nvPr>
            <p:ph type="body" idx="1"/>
          </p:nvPr>
        </p:nvSpPr>
        <p:spPr>
          <a:xfrm>
            <a:off x="1069848" y="1788584"/>
            <a:ext cx="4663440" cy="730688"/>
          </a:xfrm>
        </p:spPr>
        <p:txBody>
          <a:bodyPr>
            <a:normAutofit/>
          </a:bodyPr>
          <a:lstStyle/>
          <a:p>
            <a:r>
              <a:rPr lang="en-US" sz="2000" dirty="0"/>
              <a:t>Belonging</a:t>
            </a:r>
          </a:p>
        </p:txBody>
      </p:sp>
      <p:sp>
        <p:nvSpPr>
          <p:cNvPr id="5" name="Content Placeholder 4">
            <a:extLst>
              <a:ext uri="{FF2B5EF4-FFF2-40B4-BE49-F238E27FC236}">
                <a16:creationId xmlns:a16="http://schemas.microsoft.com/office/drawing/2014/main" id="{0F1A7F92-8961-4CE2-9DFD-8B0FD4413F50}"/>
              </a:ext>
            </a:extLst>
          </p:cNvPr>
          <p:cNvSpPr>
            <a:spLocks noGrp="1"/>
          </p:cNvSpPr>
          <p:nvPr>
            <p:ph sz="half" idx="2"/>
          </p:nvPr>
        </p:nvSpPr>
        <p:spPr>
          <a:xfrm>
            <a:off x="1069848" y="2506722"/>
            <a:ext cx="4663440" cy="3611690"/>
          </a:xfrm>
        </p:spPr>
        <p:txBody>
          <a:bodyPr>
            <a:normAutofit lnSpcReduction="10000"/>
          </a:bodyPr>
          <a:lstStyle/>
          <a:p>
            <a:pPr marL="342900" indent="-342900">
              <a:spcBef>
                <a:spcPts val="0"/>
              </a:spcBef>
              <a:spcAft>
                <a:spcPts val="1200"/>
              </a:spcAft>
              <a:buFont typeface="+mj-lt"/>
              <a:buAutoNum type="arabicPeriod"/>
            </a:pPr>
            <a:r>
              <a:rPr lang="en-US" sz="1600" b="1" dirty="0"/>
              <a:t>Focus on Purpose</a:t>
            </a:r>
            <a:r>
              <a:rPr lang="en-US" sz="1600" dirty="0"/>
              <a:t>: Communicate the intersection of your organization’s purpose with your employee’s contributions. </a:t>
            </a:r>
          </a:p>
          <a:p>
            <a:pPr marL="342900" indent="-342900">
              <a:spcBef>
                <a:spcPts val="0"/>
              </a:spcBef>
              <a:spcAft>
                <a:spcPts val="1200"/>
              </a:spcAft>
              <a:buFont typeface="+mj-lt"/>
              <a:buAutoNum type="arabicPeriod"/>
            </a:pPr>
            <a:r>
              <a:rPr lang="en-US" sz="1600" b="1" dirty="0"/>
              <a:t>Be Intentional About Inclusion: </a:t>
            </a:r>
            <a:r>
              <a:rPr lang="en-US" sz="1600" dirty="0"/>
              <a:t>Deliberately and with calculated efforts to bring your staff’s voices to the table and seek to learn about them. </a:t>
            </a:r>
          </a:p>
          <a:p>
            <a:pPr marL="342900" indent="-342900">
              <a:spcBef>
                <a:spcPts val="0"/>
              </a:spcBef>
              <a:spcAft>
                <a:spcPts val="1200"/>
              </a:spcAft>
              <a:buFont typeface="+mj-lt"/>
              <a:buAutoNum type="arabicPeriod"/>
            </a:pPr>
            <a:r>
              <a:rPr lang="en-US" sz="1600" b="1" dirty="0"/>
              <a:t>Embed it Into the Organizational Culture: </a:t>
            </a:r>
            <a:r>
              <a:rPr lang="en-US" sz="1600" dirty="0"/>
              <a:t>Creating</a:t>
            </a:r>
            <a:r>
              <a:rPr lang="en-US" sz="1600" b="1" dirty="0"/>
              <a:t> </a:t>
            </a:r>
            <a:r>
              <a:rPr lang="en-US" sz="1600" dirty="0"/>
              <a:t>memorable experiences, personalized interactions, tailored motivators, fast feedback.</a:t>
            </a:r>
          </a:p>
        </p:txBody>
      </p:sp>
      <p:sp>
        <p:nvSpPr>
          <p:cNvPr id="6" name="Text Placeholder 5">
            <a:extLst>
              <a:ext uri="{FF2B5EF4-FFF2-40B4-BE49-F238E27FC236}">
                <a16:creationId xmlns:a16="http://schemas.microsoft.com/office/drawing/2014/main" id="{34ADEC54-4611-4C0B-B90C-4A22FF6CF488}"/>
              </a:ext>
            </a:extLst>
          </p:cNvPr>
          <p:cNvSpPr>
            <a:spLocks noGrp="1"/>
          </p:cNvSpPr>
          <p:nvPr>
            <p:ph type="body" sz="quarter" idx="3"/>
          </p:nvPr>
        </p:nvSpPr>
        <p:spPr>
          <a:xfrm>
            <a:off x="6458712" y="1788584"/>
            <a:ext cx="4663440" cy="730688"/>
          </a:xfrm>
        </p:spPr>
        <p:txBody>
          <a:bodyPr>
            <a:normAutofit/>
          </a:bodyPr>
          <a:lstStyle/>
          <a:p>
            <a:r>
              <a:rPr lang="en-US" sz="2000" dirty="0"/>
              <a:t>Engagement</a:t>
            </a:r>
          </a:p>
        </p:txBody>
      </p:sp>
      <p:sp>
        <p:nvSpPr>
          <p:cNvPr id="7" name="Content Placeholder 6">
            <a:extLst>
              <a:ext uri="{FF2B5EF4-FFF2-40B4-BE49-F238E27FC236}">
                <a16:creationId xmlns:a16="http://schemas.microsoft.com/office/drawing/2014/main" id="{5501EEF8-758F-4BF3-8727-7EADDC0338F9}"/>
              </a:ext>
            </a:extLst>
          </p:cNvPr>
          <p:cNvSpPr>
            <a:spLocks noGrp="1"/>
          </p:cNvSpPr>
          <p:nvPr>
            <p:ph sz="quarter" idx="4"/>
          </p:nvPr>
        </p:nvSpPr>
        <p:spPr>
          <a:xfrm>
            <a:off x="6458711" y="2506721"/>
            <a:ext cx="4783029" cy="3612471"/>
          </a:xfrm>
        </p:spPr>
        <p:txBody>
          <a:bodyPr>
            <a:normAutofit lnSpcReduction="10000"/>
          </a:bodyPr>
          <a:lstStyle/>
          <a:p>
            <a:pPr marL="342900" indent="-342900">
              <a:spcBef>
                <a:spcPts val="0"/>
              </a:spcBef>
              <a:spcAft>
                <a:spcPts val="1200"/>
              </a:spcAft>
              <a:buFont typeface="+mj-lt"/>
              <a:buAutoNum type="arabicPeriod"/>
            </a:pPr>
            <a:r>
              <a:rPr lang="en-US" sz="1600" b="1" dirty="0"/>
              <a:t>Mitigate Burnout</a:t>
            </a:r>
            <a:r>
              <a:rPr lang="en-US" sz="1600" dirty="0"/>
              <a:t>: Burnout blocks the opportunity for engagement to occur, check in with our staff to see how they are managing, identify ways to shift workloads.</a:t>
            </a:r>
          </a:p>
          <a:p>
            <a:pPr marL="342900" indent="-342900">
              <a:spcBef>
                <a:spcPts val="0"/>
              </a:spcBef>
              <a:spcAft>
                <a:spcPts val="1200"/>
              </a:spcAft>
              <a:buFont typeface="+mj-lt"/>
              <a:buAutoNum type="arabicPeriod"/>
            </a:pPr>
            <a:r>
              <a:rPr lang="en-US" sz="1600" b="1" dirty="0"/>
              <a:t>Build Team Trust</a:t>
            </a:r>
            <a:r>
              <a:rPr lang="en-US" sz="1600" dirty="0"/>
              <a:t>: Building trust takes time, providing informal opportunities for people to get to know each other can function as a foundation for trust.</a:t>
            </a:r>
          </a:p>
          <a:p>
            <a:pPr marL="342900" indent="-342900">
              <a:spcBef>
                <a:spcPts val="0"/>
              </a:spcBef>
              <a:spcAft>
                <a:spcPts val="1200"/>
              </a:spcAft>
              <a:buFont typeface="+mj-lt"/>
              <a:buAutoNum type="arabicPeriod"/>
            </a:pPr>
            <a:r>
              <a:rPr lang="en-US" sz="1600" b="1" dirty="0"/>
              <a:t>Celebrate Contributions</a:t>
            </a:r>
            <a:r>
              <a:rPr lang="en-US" sz="1600" dirty="0"/>
              <a:t>: Create a culture that celebrates your employees’ contributions for advancing organizational goals.    </a:t>
            </a:r>
          </a:p>
          <a:p>
            <a:pPr marL="342900" indent="-342900">
              <a:buFont typeface="+mj-lt"/>
              <a:buAutoNum type="arabicPeriod"/>
            </a:pPr>
            <a:endParaRPr lang="en-US" sz="1600" dirty="0"/>
          </a:p>
        </p:txBody>
      </p:sp>
      <p:pic>
        <p:nvPicPr>
          <p:cNvPr id="8" name="Picture 7" descr="Logo&#10;&#10;Description automatically generated">
            <a:extLst>
              <a:ext uri="{FF2B5EF4-FFF2-40B4-BE49-F238E27FC236}">
                <a16:creationId xmlns:a16="http://schemas.microsoft.com/office/drawing/2014/main" id="{004EAD8E-560A-184C-B9CA-AE7EB070AF72}"/>
              </a:ext>
            </a:extLst>
          </p:cNvPr>
          <p:cNvPicPr>
            <a:picLocks noChangeAspect="1"/>
          </p:cNvPicPr>
          <p:nvPr/>
        </p:nvPicPr>
        <p:blipFill>
          <a:blip r:embed="rId3"/>
          <a:stretch>
            <a:fillRect/>
          </a:stretch>
        </p:blipFill>
        <p:spPr>
          <a:xfrm>
            <a:off x="9634301" y="5587086"/>
            <a:ext cx="1995512" cy="99775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2371B1F-0BE1-6848-A01C-F385B5FF3BEB}"/>
              </a:ext>
            </a:extLst>
          </p:cNvPr>
          <p:cNvPicPr>
            <a:picLocks noChangeAspect="1"/>
          </p:cNvPicPr>
          <p:nvPr/>
        </p:nvPicPr>
        <p:blipFill>
          <a:blip r:embed="rId4"/>
          <a:stretch>
            <a:fillRect/>
          </a:stretch>
        </p:blipFill>
        <p:spPr>
          <a:xfrm>
            <a:off x="9804423" y="311065"/>
            <a:ext cx="1998110" cy="586402"/>
          </a:xfrm>
          <a:prstGeom prst="rect">
            <a:avLst/>
          </a:prstGeom>
        </p:spPr>
      </p:pic>
    </p:spTree>
    <p:extLst>
      <p:ext uri="{BB962C8B-B14F-4D97-AF65-F5344CB8AC3E}">
        <p14:creationId xmlns:p14="http://schemas.microsoft.com/office/powerpoint/2010/main" val="3178769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1A1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ACF2-F434-47AD-A883-813C64210816}"/>
              </a:ext>
            </a:extLst>
          </p:cNvPr>
          <p:cNvSpPr>
            <a:spLocks noGrp="1"/>
          </p:cNvSpPr>
          <p:nvPr>
            <p:ph type="title"/>
          </p:nvPr>
        </p:nvSpPr>
        <p:spPr/>
        <p:txBody>
          <a:bodyPr/>
          <a:lstStyle/>
          <a:p>
            <a:r>
              <a:rPr lang="en-US" dirty="0"/>
              <a:t>Inspiration</a:t>
            </a:r>
          </a:p>
        </p:txBody>
      </p:sp>
      <p:pic>
        <p:nvPicPr>
          <p:cNvPr id="3" name="Picture 2" descr="Logo&#10;&#10;Description automatically generated">
            <a:extLst>
              <a:ext uri="{FF2B5EF4-FFF2-40B4-BE49-F238E27FC236}">
                <a16:creationId xmlns:a16="http://schemas.microsoft.com/office/drawing/2014/main" id="{0BCE31F0-09F3-4A4A-BD81-1B103DCDC6D0}"/>
              </a:ext>
            </a:extLst>
          </p:cNvPr>
          <p:cNvPicPr>
            <a:picLocks noChangeAspect="1"/>
          </p:cNvPicPr>
          <p:nvPr/>
        </p:nvPicPr>
        <p:blipFill>
          <a:blip r:embed="rId2"/>
          <a:stretch>
            <a:fillRect/>
          </a:stretch>
        </p:blipFill>
        <p:spPr>
          <a:xfrm>
            <a:off x="9634301" y="5587086"/>
            <a:ext cx="1995512" cy="997756"/>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2952CA9-713A-774E-B25B-0A86944EBC87}"/>
              </a:ext>
            </a:extLst>
          </p:cNvPr>
          <p:cNvPicPr>
            <a:picLocks noChangeAspect="1"/>
          </p:cNvPicPr>
          <p:nvPr/>
        </p:nvPicPr>
        <p:blipFill>
          <a:blip r:embed="rId3"/>
          <a:stretch>
            <a:fillRect/>
          </a:stretch>
        </p:blipFill>
        <p:spPr>
          <a:xfrm>
            <a:off x="9285134" y="311065"/>
            <a:ext cx="2517399" cy="738802"/>
          </a:xfrm>
          <a:prstGeom prst="rect">
            <a:avLst/>
          </a:prstGeom>
        </p:spPr>
      </p:pic>
    </p:spTree>
    <p:extLst>
      <p:ext uri="{BB962C8B-B14F-4D97-AF65-F5344CB8AC3E}">
        <p14:creationId xmlns:p14="http://schemas.microsoft.com/office/powerpoint/2010/main" val="1426684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0628-22AC-4A8E-B88F-652EFA29F679}"/>
              </a:ext>
            </a:extLst>
          </p:cNvPr>
          <p:cNvSpPr>
            <a:spLocks noGrp="1"/>
          </p:cNvSpPr>
          <p:nvPr>
            <p:ph type="title"/>
          </p:nvPr>
        </p:nvSpPr>
        <p:spPr/>
        <p:txBody>
          <a:bodyPr/>
          <a:lstStyle/>
          <a:p>
            <a:r>
              <a:rPr lang="en-US" dirty="0"/>
              <a:t>Case Study</a:t>
            </a:r>
          </a:p>
        </p:txBody>
      </p:sp>
      <p:pic>
        <p:nvPicPr>
          <p:cNvPr id="5" name="Picture 2" descr="Hamdi Ulukaya - Wikipedia">
            <a:extLst>
              <a:ext uri="{FF2B5EF4-FFF2-40B4-BE49-F238E27FC236}">
                <a16:creationId xmlns:a16="http://schemas.microsoft.com/office/drawing/2014/main" id="{733DC17E-9D9D-404D-B9B0-079B08D29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8681"/>
          <a:stretch/>
        </p:blipFill>
        <p:spPr bwMode="auto">
          <a:xfrm>
            <a:off x="0" y="-359763"/>
            <a:ext cx="12192000" cy="10110909"/>
          </a:xfrm>
          <a:prstGeom prst="rect">
            <a:avLst/>
          </a:prstGeom>
          <a:solidFill>
            <a:srgbClr val="FFFFFF"/>
          </a:solidFill>
          <a:ln>
            <a:noFill/>
          </a:ln>
        </p:spPr>
      </p:pic>
      <p:sp>
        <p:nvSpPr>
          <p:cNvPr id="6" name="TextBox 5">
            <a:extLst>
              <a:ext uri="{FF2B5EF4-FFF2-40B4-BE49-F238E27FC236}">
                <a16:creationId xmlns:a16="http://schemas.microsoft.com/office/drawing/2014/main" id="{D97F4B05-8D65-4FD7-B758-A68DBB9E1493}"/>
              </a:ext>
            </a:extLst>
          </p:cNvPr>
          <p:cNvSpPr txBox="1"/>
          <p:nvPr/>
        </p:nvSpPr>
        <p:spPr>
          <a:xfrm>
            <a:off x="1274164" y="3567659"/>
            <a:ext cx="4062334" cy="1815882"/>
          </a:xfrm>
          <a:prstGeom prst="rect">
            <a:avLst/>
          </a:prstGeom>
          <a:noFill/>
        </p:spPr>
        <p:txBody>
          <a:bodyPr wrap="square" rtlCol="0">
            <a:spAutoFit/>
          </a:bodyPr>
          <a:lstStyle/>
          <a:p>
            <a:r>
              <a:rPr lang="en-US" sz="2800" b="1" dirty="0"/>
              <a:t>Hamdi Ulukaya, CEO Chobani</a:t>
            </a:r>
          </a:p>
          <a:p>
            <a:endParaRPr lang="en-US" sz="2800" b="1" dirty="0"/>
          </a:p>
          <a:p>
            <a:r>
              <a:rPr lang="en-US" sz="2800" b="1" dirty="0">
                <a:hlinkClick r:id="rId4"/>
              </a:rPr>
              <a:t>Hamdi's TED Talk</a:t>
            </a:r>
            <a:endParaRPr lang="en-US" sz="2800" b="1" dirty="0"/>
          </a:p>
        </p:txBody>
      </p:sp>
      <p:pic>
        <p:nvPicPr>
          <p:cNvPr id="7" name="Picture 6" descr="A picture containing drawing&#10;&#10;Description automatically generated">
            <a:extLst>
              <a:ext uri="{FF2B5EF4-FFF2-40B4-BE49-F238E27FC236}">
                <a16:creationId xmlns:a16="http://schemas.microsoft.com/office/drawing/2014/main" id="{D0679BB5-523F-BE46-AD02-2FF75B1D72D2}"/>
              </a:ext>
            </a:extLst>
          </p:cNvPr>
          <p:cNvPicPr>
            <a:picLocks noChangeAspect="1"/>
          </p:cNvPicPr>
          <p:nvPr/>
        </p:nvPicPr>
        <p:blipFill>
          <a:blip r:embed="rId5"/>
          <a:stretch>
            <a:fillRect/>
          </a:stretch>
        </p:blipFill>
        <p:spPr>
          <a:xfrm>
            <a:off x="530601" y="0"/>
            <a:ext cx="2517399" cy="738802"/>
          </a:xfrm>
          <a:prstGeom prst="rect">
            <a:avLst/>
          </a:prstGeom>
        </p:spPr>
      </p:pic>
    </p:spTree>
    <p:extLst>
      <p:ext uri="{BB962C8B-B14F-4D97-AF65-F5344CB8AC3E}">
        <p14:creationId xmlns:p14="http://schemas.microsoft.com/office/powerpoint/2010/main" val="1291298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1A1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ACF2-F434-47AD-A883-813C64210816}"/>
              </a:ext>
            </a:extLst>
          </p:cNvPr>
          <p:cNvSpPr>
            <a:spLocks noGrp="1"/>
          </p:cNvSpPr>
          <p:nvPr>
            <p:ph type="title"/>
          </p:nvPr>
        </p:nvSpPr>
        <p:spPr>
          <a:xfrm>
            <a:off x="389467" y="680466"/>
            <a:ext cx="11643360" cy="1636776"/>
          </a:xfrm>
        </p:spPr>
        <p:txBody>
          <a:bodyPr>
            <a:normAutofit fontScale="90000"/>
          </a:bodyPr>
          <a:lstStyle/>
          <a:p>
            <a:r>
              <a:rPr lang="en-US" dirty="0"/>
              <a:t>Let’s Talk</a:t>
            </a:r>
            <a:br>
              <a:rPr lang="en-US" dirty="0"/>
            </a:br>
            <a:r>
              <a:rPr lang="en-US" dirty="0"/>
              <a:t>Q&amp;A</a:t>
            </a:r>
          </a:p>
        </p:txBody>
      </p:sp>
      <p:pic>
        <p:nvPicPr>
          <p:cNvPr id="3" name="Picture 2" descr="Logo&#10;&#10;Description automatically generated">
            <a:extLst>
              <a:ext uri="{FF2B5EF4-FFF2-40B4-BE49-F238E27FC236}">
                <a16:creationId xmlns:a16="http://schemas.microsoft.com/office/drawing/2014/main" id="{0BCE31F0-09F3-4A4A-BD81-1B103DCDC6D0}"/>
              </a:ext>
            </a:extLst>
          </p:cNvPr>
          <p:cNvPicPr>
            <a:picLocks noChangeAspect="1"/>
          </p:cNvPicPr>
          <p:nvPr/>
        </p:nvPicPr>
        <p:blipFill>
          <a:blip r:embed="rId2"/>
          <a:stretch>
            <a:fillRect/>
          </a:stretch>
        </p:blipFill>
        <p:spPr>
          <a:xfrm>
            <a:off x="9634301" y="5587086"/>
            <a:ext cx="1995512" cy="997756"/>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2952CA9-713A-774E-B25B-0A86944EBC87}"/>
              </a:ext>
            </a:extLst>
          </p:cNvPr>
          <p:cNvPicPr>
            <a:picLocks noChangeAspect="1"/>
          </p:cNvPicPr>
          <p:nvPr/>
        </p:nvPicPr>
        <p:blipFill>
          <a:blip r:embed="rId3"/>
          <a:stretch>
            <a:fillRect/>
          </a:stretch>
        </p:blipFill>
        <p:spPr>
          <a:xfrm>
            <a:off x="9285134" y="311065"/>
            <a:ext cx="2517399" cy="738802"/>
          </a:xfrm>
          <a:prstGeom prst="rect">
            <a:avLst/>
          </a:prstGeom>
        </p:spPr>
      </p:pic>
    </p:spTree>
    <p:extLst>
      <p:ext uri="{BB962C8B-B14F-4D97-AF65-F5344CB8AC3E}">
        <p14:creationId xmlns:p14="http://schemas.microsoft.com/office/powerpoint/2010/main" val="2318297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FE496-BB1A-F84A-ABB2-B6335F22E47D}"/>
              </a:ext>
            </a:extLst>
          </p:cNvPr>
          <p:cNvSpPr/>
          <p:nvPr/>
        </p:nvSpPr>
        <p:spPr>
          <a:xfrm>
            <a:off x="0" y="0"/>
            <a:ext cx="12192000" cy="6914126"/>
          </a:xfrm>
          <a:prstGeom prst="rect">
            <a:avLst/>
          </a:prstGeom>
          <a:solidFill>
            <a:srgbClr val="41A1B0"/>
          </a:solidFill>
          <a:ln>
            <a:solidFill>
              <a:srgbClr val="41A1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2DDABB1-5E6B-4365-AD9E-DDCE7E972742}"/>
              </a:ext>
            </a:extLst>
          </p:cNvPr>
          <p:cNvSpPr>
            <a:spLocks noGrp="1"/>
          </p:cNvSpPr>
          <p:nvPr>
            <p:ph type="title"/>
          </p:nvPr>
        </p:nvSpPr>
        <p:spPr bwMode="ltGray">
          <a:xfrm>
            <a:off x="5632578" y="242564"/>
            <a:ext cx="4793714" cy="2078699"/>
          </a:xfrm>
        </p:spPr>
        <p:txBody>
          <a:bodyPr/>
          <a:lstStyle/>
          <a:p>
            <a:r>
              <a:rPr lang="en-ZA" dirty="0">
                <a:solidFill>
                  <a:srgbClr val="591244"/>
                </a:solidFill>
              </a:rPr>
              <a:t>Contact Us</a:t>
            </a:r>
          </a:p>
        </p:txBody>
      </p:sp>
      <p:sp>
        <p:nvSpPr>
          <p:cNvPr id="8" name="Text Placeholder 7">
            <a:extLst>
              <a:ext uri="{FF2B5EF4-FFF2-40B4-BE49-F238E27FC236}">
                <a16:creationId xmlns:a16="http://schemas.microsoft.com/office/drawing/2014/main" id="{2258B848-99A6-4681-9D22-50069C0BDE97}"/>
              </a:ext>
            </a:extLst>
          </p:cNvPr>
          <p:cNvSpPr>
            <a:spLocks noGrp="1"/>
          </p:cNvSpPr>
          <p:nvPr>
            <p:ph type="body" sz="quarter" idx="17"/>
          </p:nvPr>
        </p:nvSpPr>
        <p:spPr bwMode="gray">
          <a:xfrm>
            <a:off x="5218077" y="6493709"/>
            <a:ext cx="4305582" cy="252413"/>
          </a:xfrm>
        </p:spPr>
        <p:txBody>
          <a:bodyPr>
            <a:normAutofit fontScale="70000" lnSpcReduction="20000"/>
          </a:bodyPr>
          <a:lstStyle/>
          <a:p>
            <a:r>
              <a:rPr lang="en-ZA" sz="1800" dirty="0">
                <a:solidFill>
                  <a:schemeClr val="tx1"/>
                </a:solidFill>
              </a:rPr>
              <a:t>nonprofithr.com</a:t>
            </a:r>
          </a:p>
        </p:txBody>
      </p:sp>
      <p:sp>
        <p:nvSpPr>
          <p:cNvPr id="15" name="Rectangle 14">
            <a:extLst>
              <a:ext uri="{FF2B5EF4-FFF2-40B4-BE49-F238E27FC236}">
                <a16:creationId xmlns:a16="http://schemas.microsoft.com/office/drawing/2014/main" id="{6D5227B3-3909-3840-A15A-7807C7256FE4}"/>
              </a:ext>
            </a:extLst>
          </p:cNvPr>
          <p:cNvSpPr/>
          <p:nvPr/>
        </p:nvSpPr>
        <p:spPr>
          <a:xfrm>
            <a:off x="10042973" y="6426000"/>
            <a:ext cx="1718227" cy="369332"/>
          </a:xfrm>
          <a:prstGeom prst="rect">
            <a:avLst/>
          </a:prstGeom>
        </p:spPr>
        <p:txBody>
          <a:bodyPr wrap="none">
            <a:spAutoFit/>
          </a:bodyPr>
          <a:lstStyle/>
          <a:p>
            <a:r>
              <a:rPr lang="en-US" sz="1800" dirty="0">
                <a:effectLst/>
                <a:latin typeface="Calibri" panose="020F0502020204030204" pitchFamily="34" charset="0"/>
              </a:rPr>
              <a:t>© Nonprofit HR </a:t>
            </a:r>
            <a:endParaRPr lang="en-US" dirty="0">
              <a:effectLst/>
            </a:endParaRPr>
          </a:p>
        </p:txBody>
      </p:sp>
      <p:pic>
        <p:nvPicPr>
          <p:cNvPr id="17" name="Picture 16" descr="A picture containing drawing&#10;&#10;Description automatically generated">
            <a:extLst>
              <a:ext uri="{FF2B5EF4-FFF2-40B4-BE49-F238E27FC236}">
                <a16:creationId xmlns:a16="http://schemas.microsoft.com/office/drawing/2014/main" id="{25A25195-3DFB-464E-AEAD-EBA3D8856C64}"/>
              </a:ext>
            </a:extLst>
          </p:cNvPr>
          <p:cNvPicPr>
            <a:picLocks noChangeAspect="1"/>
          </p:cNvPicPr>
          <p:nvPr/>
        </p:nvPicPr>
        <p:blipFill>
          <a:blip r:embed="rId3"/>
          <a:stretch>
            <a:fillRect/>
          </a:stretch>
        </p:blipFill>
        <p:spPr>
          <a:xfrm>
            <a:off x="0" y="81526"/>
            <a:ext cx="4162567" cy="2081284"/>
          </a:xfrm>
          <a:prstGeom prst="rect">
            <a:avLst/>
          </a:prstGeom>
        </p:spPr>
      </p:pic>
      <p:sp>
        <p:nvSpPr>
          <p:cNvPr id="11" name="Subtitle 8">
            <a:extLst>
              <a:ext uri="{FF2B5EF4-FFF2-40B4-BE49-F238E27FC236}">
                <a16:creationId xmlns:a16="http://schemas.microsoft.com/office/drawing/2014/main" id="{FFEC0DE0-28B6-3447-9412-1090E03C91A2}"/>
              </a:ext>
            </a:extLst>
          </p:cNvPr>
          <p:cNvSpPr txBox="1">
            <a:spLocks/>
          </p:cNvSpPr>
          <p:nvPr/>
        </p:nvSpPr>
        <p:spPr>
          <a:xfrm>
            <a:off x="581891" y="2894624"/>
            <a:ext cx="8731441" cy="2761109"/>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600" kern="1200">
                <a:solidFill>
                  <a:schemeClr val="bg1"/>
                </a:solidFill>
                <a:latin typeface="Lato" panose="020F05020202040302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Emily </a:t>
            </a:r>
            <a:r>
              <a:rPr lang="en-US" sz="1800" dirty="0" err="1"/>
              <a:t>Holthaus</a:t>
            </a:r>
            <a:r>
              <a:rPr lang="en-US" sz="1800" dirty="0"/>
              <a:t>, Managing Director, DEI, Nonprofit HR </a:t>
            </a:r>
            <a:br>
              <a:rPr lang="en-US" sz="1800" dirty="0"/>
            </a:br>
            <a:r>
              <a:rPr lang="en-US" sz="1800" dirty="0">
                <a:hlinkClick r:id="rId4">
                  <a:extLst>
                    <a:ext uri="{A12FA001-AC4F-418D-AE19-62706E023703}">
                      <ahyp:hlinkClr xmlns:ahyp="http://schemas.microsoft.com/office/drawing/2018/hyperlinkcolor" val="tx"/>
                    </a:ext>
                  </a:extLst>
                </a:hlinkClick>
              </a:rPr>
              <a:t>eholthaus@nonprofithr.com</a:t>
            </a:r>
            <a:endParaRPr lang="en-US" sz="1800" dirty="0"/>
          </a:p>
          <a:p>
            <a:pPr algn="l"/>
            <a:endParaRPr lang="en-US" sz="1800" dirty="0"/>
          </a:p>
          <a:p>
            <a:pPr algn="l"/>
            <a:r>
              <a:rPr lang="en-US" sz="1800" dirty="0"/>
              <a:t>Antonio Cortes, PhD, Senior Consultant, DEI, Nonprofit HR </a:t>
            </a:r>
            <a:br>
              <a:rPr lang="en-US" sz="1800" dirty="0"/>
            </a:br>
            <a:r>
              <a:rPr lang="en-US" sz="1800" dirty="0">
                <a:hlinkClick r:id="rId5">
                  <a:extLst>
                    <a:ext uri="{A12FA001-AC4F-418D-AE19-62706E023703}">
                      <ahyp:hlinkClr xmlns:ahyp="http://schemas.microsoft.com/office/drawing/2018/hyperlinkcolor" val="tx"/>
                    </a:ext>
                  </a:extLst>
                </a:hlinkClick>
              </a:rPr>
              <a:t>acortes@nonprofithr.com</a:t>
            </a:r>
            <a:endParaRPr lang="en-US" sz="1800" dirty="0"/>
          </a:p>
          <a:p>
            <a:pPr algn="l"/>
            <a:endParaRPr lang="en-US" sz="1800" dirty="0"/>
          </a:p>
          <a:p>
            <a:pPr algn="l"/>
            <a:r>
              <a:rPr lang="en-US" sz="1800" dirty="0"/>
              <a:t>Beth Taylor Mack, PhD, Senior Consultant, Heath &amp; Wellbeing Innovations</a:t>
            </a:r>
            <a:br>
              <a:rPr lang="en-US" sz="1800" dirty="0"/>
            </a:br>
            <a:r>
              <a:rPr lang="en-US" sz="1800" dirty="0"/>
              <a:t>bethmack@ptd.net</a:t>
            </a:r>
          </a:p>
          <a:p>
            <a:pPr algn="l"/>
            <a:endParaRPr lang="en-US" sz="1800" dirty="0"/>
          </a:p>
          <a:p>
            <a:pPr algn="l"/>
            <a:r>
              <a:rPr lang="en-US" sz="1800" dirty="0"/>
              <a:t>Melissa </a:t>
            </a:r>
            <a:r>
              <a:rPr lang="en-US" sz="1800" dirty="0" err="1"/>
              <a:t>Phillippi</a:t>
            </a:r>
            <a:r>
              <a:rPr lang="en-US" sz="1800" dirty="0"/>
              <a:t>, Co-Founder and President, Performance Culture</a:t>
            </a:r>
          </a:p>
          <a:p>
            <a:pPr algn="l"/>
            <a:r>
              <a:rPr lang="en-US" sz="1800" dirty="0"/>
              <a:t>hello@performanceculture.com</a:t>
            </a:r>
          </a:p>
        </p:txBody>
      </p:sp>
    </p:spTree>
    <p:extLst>
      <p:ext uri="{BB962C8B-B14F-4D97-AF65-F5344CB8AC3E}">
        <p14:creationId xmlns:p14="http://schemas.microsoft.com/office/powerpoint/2010/main" val="799900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B2655A-A3F5-9141-8B2A-9CC1857B7151}"/>
              </a:ext>
            </a:extLst>
          </p:cNvPr>
          <p:cNvSpPr/>
          <p:nvPr/>
        </p:nvSpPr>
        <p:spPr>
          <a:xfrm>
            <a:off x="561789" y="4291817"/>
            <a:ext cx="3299011" cy="564322"/>
          </a:xfrm>
          <a:prstGeom prst="rect">
            <a:avLst/>
          </a:prstGeom>
        </p:spPr>
        <p:txBody>
          <a:bodyPr wrap="square">
            <a:spAutoFit/>
          </a:bodyPr>
          <a:lstStyle/>
          <a:p>
            <a:r>
              <a:rPr lang="en-US" sz="1867" dirty="0">
                <a:highlight>
                  <a:srgbClr val="FFFF00"/>
                </a:highlight>
              </a:rPr>
              <a:t> </a:t>
            </a:r>
          </a:p>
          <a:p>
            <a:endParaRPr lang="en-US" sz="1200" dirty="0"/>
          </a:p>
        </p:txBody>
      </p:sp>
      <p:sp>
        <p:nvSpPr>
          <p:cNvPr id="15" name="Rectangle 14">
            <a:extLst>
              <a:ext uri="{FF2B5EF4-FFF2-40B4-BE49-F238E27FC236}">
                <a16:creationId xmlns:a16="http://schemas.microsoft.com/office/drawing/2014/main" id="{DC5EC841-3FA1-C84B-A8A3-0D5AB3D8E99D}"/>
              </a:ext>
            </a:extLst>
          </p:cNvPr>
          <p:cNvSpPr/>
          <p:nvPr/>
        </p:nvSpPr>
        <p:spPr>
          <a:xfrm>
            <a:off x="0" y="-67364"/>
            <a:ext cx="12240260" cy="6925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 text&#10;&#10;Description automatically generated">
            <a:extLst>
              <a:ext uri="{FF2B5EF4-FFF2-40B4-BE49-F238E27FC236}">
                <a16:creationId xmlns:a16="http://schemas.microsoft.com/office/drawing/2014/main" id="{315A05FC-EC29-E642-884C-3797183329CE}"/>
              </a:ext>
            </a:extLst>
          </p:cNvPr>
          <p:cNvPicPr>
            <a:picLocks noChangeAspect="1"/>
          </p:cNvPicPr>
          <p:nvPr/>
        </p:nvPicPr>
        <p:blipFill rotWithShape="1">
          <a:blip r:embed="rId3">
            <a:extLst>
              <a:ext uri="{28A0092B-C50C-407E-A947-70E740481C1C}">
                <a14:useLocalDpi xmlns:a14="http://schemas.microsoft.com/office/drawing/2010/main" val="0"/>
              </a:ext>
            </a:extLst>
          </a:blip>
          <a:srcRect l="23750"/>
          <a:stretch/>
        </p:blipFill>
        <p:spPr>
          <a:xfrm>
            <a:off x="0" y="-67364"/>
            <a:ext cx="12240260" cy="4013200"/>
          </a:xfrm>
          <a:prstGeom prst="rect">
            <a:avLst/>
          </a:prstGeom>
        </p:spPr>
      </p:pic>
      <p:sp>
        <p:nvSpPr>
          <p:cNvPr id="34" name="TextBox 33">
            <a:extLst>
              <a:ext uri="{FF2B5EF4-FFF2-40B4-BE49-F238E27FC236}">
                <a16:creationId xmlns:a16="http://schemas.microsoft.com/office/drawing/2014/main" id="{0E458B38-5C64-BF48-BAFE-0E843039B24E}"/>
              </a:ext>
            </a:extLst>
          </p:cNvPr>
          <p:cNvSpPr txBox="1"/>
          <p:nvPr/>
        </p:nvSpPr>
        <p:spPr>
          <a:xfrm>
            <a:off x="869527" y="124790"/>
            <a:ext cx="5696153" cy="584775"/>
          </a:xfrm>
          <a:prstGeom prst="rect">
            <a:avLst/>
          </a:prstGeom>
          <a:noFill/>
        </p:spPr>
        <p:txBody>
          <a:bodyPr wrap="square" rtlCol="0">
            <a:spAutoFit/>
          </a:bodyPr>
          <a:lstStyle/>
          <a:p>
            <a:r>
              <a:rPr lang="en-US" sz="3200" dirty="0"/>
              <a:t>NOW LIVE!</a:t>
            </a:r>
          </a:p>
        </p:txBody>
      </p:sp>
      <p:pic>
        <p:nvPicPr>
          <p:cNvPr id="4" name="Picture 3" descr="Icon&#10;&#10;Description automatically generated">
            <a:extLst>
              <a:ext uri="{FF2B5EF4-FFF2-40B4-BE49-F238E27FC236}">
                <a16:creationId xmlns:a16="http://schemas.microsoft.com/office/drawing/2014/main" id="{11E4C177-D399-5A4F-B767-7BB1A9C313F2}"/>
              </a:ext>
            </a:extLst>
          </p:cNvPr>
          <p:cNvPicPr>
            <a:picLocks noChangeAspect="1"/>
          </p:cNvPicPr>
          <p:nvPr/>
        </p:nvPicPr>
        <p:blipFill>
          <a:blip r:embed="rId4"/>
          <a:stretch>
            <a:fillRect/>
          </a:stretch>
        </p:blipFill>
        <p:spPr>
          <a:xfrm>
            <a:off x="883201" y="4760955"/>
            <a:ext cx="1041400" cy="1041400"/>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3B3C20D-01D3-E842-BC6E-77BA7394A432}"/>
              </a:ext>
            </a:extLst>
          </p:cNvPr>
          <p:cNvPicPr>
            <a:picLocks noChangeAspect="1"/>
          </p:cNvPicPr>
          <p:nvPr/>
        </p:nvPicPr>
        <p:blipFill>
          <a:blip r:embed="rId5"/>
          <a:stretch>
            <a:fillRect/>
          </a:stretch>
        </p:blipFill>
        <p:spPr>
          <a:xfrm>
            <a:off x="5353725" y="4953864"/>
            <a:ext cx="1749227" cy="72748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380C7DCC-AD9D-0D4C-B4E4-5EFF42218297}"/>
              </a:ext>
            </a:extLst>
          </p:cNvPr>
          <p:cNvPicPr>
            <a:picLocks noChangeAspect="1"/>
          </p:cNvPicPr>
          <p:nvPr/>
        </p:nvPicPr>
        <p:blipFill>
          <a:blip r:embed="rId6"/>
          <a:stretch>
            <a:fillRect/>
          </a:stretch>
        </p:blipFill>
        <p:spPr>
          <a:xfrm>
            <a:off x="2675402" y="4953864"/>
            <a:ext cx="1749227" cy="797322"/>
          </a:xfrm>
          <a:prstGeom prst="rect">
            <a:avLst/>
          </a:prstGeom>
        </p:spPr>
      </p:pic>
      <p:pic>
        <p:nvPicPr>
          <p:cNvPr id="11" name="Picture 10" descr="Icon&#10;&#10;Description automatically generated">
            <a:extLst>
              <a:ext uri="{FF2B5EF4-FFF2-40B4-BE49-F238E27FC236}">
                <a16:creationId xmlns:a16="http://schemas.microsoft.com/office/drawing/2014/main" id="{312A21F6-63F1-2E44-94EB-13ED80EEB495}"/>
              </a:ext>
            </a:extLst>
          </p:cNvPr>
          <p:cNvPicPr>
            <a:picLocks noChangeAspect="1"/>
          </p:cNvPicPr>
          <p:nvPr/>
        </p:nvPicPr>
        <p:blipFill>
          <a:blip r:embed="rId7"/>
          <a:stretch>
            <a:fillRect/>
          </a:stretch>
        </p:blipFill>
        <p:spPr>
          <a:xfrm>
            <a:off x="10283350" y="4675840"/>
            <a:ext cx="1041400" cy="1211629"/>
          </a:xfrm>
          <a:prstGeom prst="rect">
            <a:avLst/>
          </a:prstGeom>
        </p:spPr>
      </p:pic>
      <p:pic>
        <p:nvPicPr>
          <p:cNvPr id="18" name="Picture 17" descr="A picture containing logo, icon&#10;&#10;Description automatically generated">
            <a:extLst>
              <a:ext uri="{FF2B5EF4-FFF2-40B4-BE49-F238E27FC236}">
                <a16:creationId xmlns:a16="http://schemas.microsoft.com/office/drawing/2014/main" id="{787A2EF7-B293-9E49-8A69-0CD580BA88ED}"/>
              </a:ext>
            </a:extLst>
          </p:cNvPr>
          <p:cNvPicPr>
            <a:picLocks noChangeAspect="1"/>
          </p:cNvPicPr>
          <p:nvPr/>
        </p:nvPicPr>
        <p:blipFill>
          <a:blip r:embed="rId8"/>
          <a:stretch>
            <a:fillRect/>
          </a:stretch>
        </p:blipFill>
        <p:spPr>
          <a:xfrm>
            <a:off x="7853753" y="4688231"/>
            <a:ext cx="1360471" cy="1360471"/>
          </a:xfrm>
          <a:prstGeom prst="rect">
            <a:avLst/>
          </a:prstGeom>
        </p:spPr>
      </p:pic>
      <p:sp>
        <p:nvSpPr>
          <p:cNvPr id="26" name="TextBox 25">
            <a:extLst>
              <a:ext uri="{FF2B5EF4-FFF2-40B4-BE49-F238E27FC236}">
                <a16:creationId xmlns:a16="http://schemas.microsoft.com/office/drawing/2014/main" id="{B828AF2B-6AD4-864F-B1C5-01D4A0D9D91F}"/>
              </a:ext>
            </a:extLst>
          </p:cNvPr>
          <p:cNvSpPr txBox="1"/>
          <p:nvPr/>
        </p:nvSpPr>
        <p:spPr>
          <a:xfrm>
            <a:off x="911130" y="4346601"/>
            <a:ext cx="6420667" cy="400110"/>
          </a:xfrm>
          <a:prstGeom prst="rect">
            <a:avLst/>
          </a:prstGeom>
          <a:noFill/>
        </p:spPr>
        <p:txBody>
          <a:bodyPr wrap="square" rtlCol="0">
            <a:spAutoFit/>
          </a:bodyPr>
          <a:lstStyle/>
          <a:p>
            <a:r>
              <a:rPr lang="en-US" sz="2000" dirty="0">
                <a:solidFill>
                  <a:schemeClr val="bg1">
                    <a:lumMod val="50000"/>
                  </a:schemeClr>
                </a:solidFill>
              </a:rPr>
              <a:t>Playing on all major podcast outlets, including:</a:t>
            </a:r>
          </a:p>
        </p:txBody>
      </p:sp>
      <p:sp>
        <p:nvSpPr>
          <p:cNvPr id="28" name="TextBox 27">
            <a:extLst>
              <a:ext uri="{FF2B5EF4-FFF2-40B4-BE49-F238E27FC236}">
                <a16:creationId xmlns:a16="http://schemas.microsoft.com/office/drawing/2014/main" id="{FA9C294F-4189-C042-88E2-9A1FBAAA80A1}"/>
              </a:ext>
            </a:extLst>
          </p:cNvPr>
          <p:cNvSpPr txBox="1"/>
          <p:nvPr/>
        </p:nvSpPr>
        <p:spPr>
          <a:xfrm>
            <a:off x="6735015" y="6306517"/>
            <a:ext cx="4711920" cy="338554"/>
          </a:xfrm>
          <a:prstGeom prst="rect">
            <a:avLst/>
          </a:prstGeom>
          <a:noFill/>
        </p:spPr>
        <p:txBody>
          <a:bodyPr wrap="square" rtlCol="0">
            <a:spAutoFit/>
          </a:bodyPr>
          <a:lstStyle/>
          <a:p>
            <a:r>
              <a:rPr lang="en-US" sz="1600" b="1" dirty="0"/>
              <a:t>Search for The Switch by Nonprofit HR!</a:t>
            </a:r>
          </a:p>
        </p:txBody>
      </p:sp>
    </p:spTree>
    <p:extLst>
      <p:ext uri="{BB962C8B-B14F-4D97-AF65-F5344CB8AC3E}">
        <p14:creationId xmlns:p14="http://schemas.microsoft.com/office/powerpoint/2010/main" val="400243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86F7CB-A013-F44E-91F8-5B31C854CE5C}"/>
              </a:ext>
            </a:extLst>
          </p:cNvPr>
          <p:cNvPicPr>
            <a:picLocks noChangeAspect="1"/>
          </p:cNvPicPr>
          <p:nvPr/>
        </p:nvPicPr>
        <p:blipFill>
          <a:blip r:embed="rId3"/>
          <a:stretch>
            <a:fillRect/>
          </a:stretch>
        </p:blipFill>
        <p:spPr>
          <a:xfrm>
            <a:off x="318649" y="255595"/>
            <a:ext cx="11873351" cy="5265266"/>
          </a:xfrm>
          <a:prstGeom prst="rect">
            <a:avLst/>
          </a:prstGeom>
        </p:spPr>
      </p:pic>
      <p:sp>
        <p:nvSpPr>
          <p:cNvPr id="3" name="Title 2">
            <a:extLst>
              <a:ext uri="{FF2B5EF4-FFF2-40B4-BE49-F238E27FC236}">
                <a16:creationId xmlns:a16="http://schemas.microsoft.com/office/drawing/2014/main" id="{1B52CE7D-0E35-F642-A941-3CCB12B6CF68}"/>
              </a:ext>
            </a:extLst>
          </p:cNvPr>
          <p:cNvSpPr>
            <a:spLocks noGrp="1"/>
          </p:cNvSpPr>
          <p:nvPr>
            <p:ph type="title"/>
          </p:nvPr>
        </p:nvSpPr>
        <p:spPr>
          <a:xfrm>
            <a:off x="639017" y="255595"/>
            <a:ext cx="10913965" cy="388614"/>
          </a:xfrm>
        </p:spPr>
        <p:txBody>
          <a:bodyPr>
            <a:noAutofit/>
          </a:bodyPr>
          <a:lstStyle/>
          <a:p>
            <a:r>
              <a:rPr lang="en-US" sz="2000" b="1" dirty="0">
                <a:solidFill>
                  <a:srgbClr val="591244"/>
                </a:solidFill>
              </a:rPr>
              <a:t>Today’s Presenters</a:t>
            </a:r>
          </a:p>
        </p:txBody>
      </p:sp>
    </p:spTree>
    <p:extLst>
      <p:ext uri="{BB962C8B-B14F-4D97-AF65-F5344CB8AC3E}">
        <p14:creationId xmlns:p14="http://schemas.microsoft.com/office/powerpoint/2010/main" val="3319153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E36F-0A4D-49BA-9894-230CFDC4580D}"/>
              </a:ext>
            </a:extLst>
          </p:cNvPr>
          <p:cNvSpPr>
            <a:spLocks noGrp="1"/>
          </p:cNvSpPr>
          <p:nvPr>
            <p:ph type="title"/>
          </p:nvPr>
        </p:nvSpPr>
        <p:spPr>
          <a:xfrm>
            <a:off x="524933" y="311065"/>
            <a:ext cx="10058400" cy="1371600"/>
          </a:xfrm>
        </p:spPr>
        <p:txBody>
          <a:bodyPr/>
          <a:lstStyle/>
          <a:p>
            <a:r>
              <a:rPr lang="en-US" b="1" dirty="0">
                <a:solidFill>
                  <a:srgbClr val="591244"/>
                </a:solidFill>
              </a:rPr>
              <a:t>Objectives</a:t>
            </a:r>
          </a:p>
        </p:txBody>
      </p:sp>
      <p:sp>
        <p:nvSpPr>
          <p:cNvPr id="3" name="Content Placeholder 2">
            <a:extLst>
              <a:ext uri="{FF2B5EF4-FFF2-40B4-BE49-F238E27FC236}">
                <a16:creationId xmlns:a16="http://schemas.microsoft.com/office/drawing/2014/main" id="{89717606-8EAF-4B9E-A9A4-A3BB7F9AA849}"/>
              </a:ext>
            </a:extLst>
          </p:cNvPr>
          <p:cNvSpPr>
            <a:spLocks noGrp="1"/>
          </p:cNvSpPr>
          <p:nvPr>
            <p:ph idx="1"/>
          </p:nvPr>
        </p:nvSpPr>
        <p:spPr/>
        <p:txBody>
          <a:bodyPr/>
          <a:lstStyle/>
          <a:p>
            <a:pPr marL="342900" marR="0" lvl="0" indent="-342900">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cs typeface="Calibri" panose="020F0502020204030204" pitchFamily="34" charset="0"/>
              </a:rPr>
              <a:t>How to identify and address employee engagement differences based on employee demographic makeup</a:t>
            </a:r>
            <a:endParaRPr lang="en-US" sz="2400" dirty="0">
              <a:effectLst/>
              <a:latin typeface="Calibri" panose="020F0502020204030204" pitchFamily="34" charset="0"/>
              <a:ea typeface="Times New Roman" panose="02020603050405020304" pitchFamily="18" charset="0"/>
            </a:endParaRPr>
          </a:p>
          <a:p>
            <a:pPr marL="342900" marR="0" lvl="0" indent="-342900">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cs typeface="Calibri" panose="020F0502020204030204" pitchFamily="34" charset="0"/>
              </a:rPr>
              <a:t>New ways that employees may expect to influence, engage and be heard in the workplace</a:t>
            </a:r>
            <a:endParaRPr lang="en-US" sz="2400" dirty="0">
              <a:effectLst/>
              <a:latin typeface="Calibri" panose="020F0502020204030204" pitchFamily="34" charset="0"/>
              <a:ea typeface="Times New Roman" panose="02020603050405020304" pitchFamily="18" charset="0"/>
            </a:endParaRPr>
          </a:p>
          <a:p>
            <a:pPr marL="342900" marR="0" lvl="0" indent="-342900">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cs typeface="Calibri" panose="020F0502020204030204" pitchFamily="34" charset="0"/>
              </a:rPr>
              <a:t>How to create meaningful employee engagement practices aimed at fostering belonging</a:t>
            </a:r>
            <a:endParaRPr lang="en-US" sz="2400" dirty="0">
              <a:effectLst/>
              <a:latin typeface="Calibri" panose="020F0502020204030204" pitchFamily="34" charset="0"/>
              <a:ea typeface="Times New Roman" panose="02020603050405020304" pitchFamily="18" charset="0"/>
            </a:endParaRPr>
          </a:p>
          <a:p>
            <a:pPr marL="0" indent="0">
              <a:buNone/>
            </a:pPr>
            <a:endParaRPr lang="en-US" dirty="0"/>
          </a:p>
        </p:txBody>
      </p:sp>
      <p:pic>
        <p:nvPicPr>
          <p:cNvPr id="5" name="Picture 4" descr="Logo&#10;&#10;Description automatically generated">
            <a:extLst>
              <a:ext uri="{FF2B5EF4-FFF2-40B4-BE49-F238E27FC236}">
                <a16:creationId xmlns:a16="http://schemas.microsoft.com/office/drawing/2014/main" id="{11E17CBF-40AF-6A4D-8760-DF1BA9C9FFEE}"/>
              </a:ext>
            </a:extLst>
          </p:cNvPr>
          <p:cNvPicPr>
            <a:picLocks noChangeAspect="1"/>
          </p:cNvPicPr>
          <p:nvPr/>
        </p:nvPicPr>
        <p:blipFill>
          <a:blip r:embed="rId2"/>
          <a:stretch>
            <a:fillRect/>
          </a:stretch>
        </p:blipFill>
        <p:spPr>
          <a:xfrm>
            <a:off x="8509000" y="5001599"/>
            <a:ext cx="2743200" cy="13716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8152D4F-AB34-034F-87BC-FBB6CC937CC8}"/>
              </a:ext>
            </a:extLst>
          </p:cNvPr>
          <p:cNvPicPr>
            <a:picLocks noChangeAspect="1"/>
          </p:cNvPicPr>
          <p:nvPr/>
        </p:nvPicPr>
        <p:blipFill>
          <a:blip r:embed="rId3"/>
          <a:stretch>
            <a:fillRect/>
          </a:stretch>
        </p:blipFill>
        <p:spPr>
          <a:xfrm>
            <a:off x="9285134" y="311065"/>
            <a:ext cx="2517399" cy="738802"/>
          </a:xfrm>
          <a:prstGeom prst="rect">
            <a:avLst/>
          </a:prstGeom>
        </p:spPr>
      </p:pic>
    </p:spTree>
    <p:extLst>
      <p:ext uri="{BB962C8B-B14F-4D97-AF65-F5344CB8AC3E}">
        <p14:creationId xmlns:p14="http://schemas.microsoft.com/office/powerpoint/2010/main" val="747930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88"/>
        <p:cNvGrpSpPr/>
        <p:nvPr/>
      </p:nvGrpSpPr>
      <p:grpSpPr>
        <a:xfrm>
          <a:off x="0" y="0"/>
          <a:ext cx="0" cy="0"/>
          <a:chOff x="0" y="0"/>
          <a:chExt cx="0" cy="0"/>
        </a:xfrm>
      </p:grpSpPr>
      <p:sp>
        <p:nvSpPr>
          <p:cNvPr id="2" name="Rectangle 1">
            <a:extLst>
              <a:ext uri="{FF2B5EF4-FFF2-40B4-BE49-F238E27FC236}">
                <a16:creationId xmlns:a16="http://schemas.microsoft.com/office/drawing/2014/main" id="{1C1B319E-C9AA-E64C-B7E6-E0B9B9BF98B1}"/>
              </a:ext>
            </a:extLst>
          </p:cNvPr>
          <p:cNvSpPr/>
          <p:nvPr/>
        </p:nvSpPr>
        <p:spPr>
          <a:xfrm>
            <a:off x="6096000" y="522467"/>
            <a:ext cx="5278098" cy="810267"/>
          </a:xfrm>
          <a:prstGeom prst="rect">
            <a:avLst/>
          </a:prstGeom>
          <a:solidFill>
            <a:srgbClr val="0C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7" name="TextBox 6">
            <a:extLst>
              <a:ext uri="{FF2B5EF4-FFF2-40B4-BE49-F238E27FC236}">
                <a16:creationId xmlns:a16="http://schemas.microsoft.com/office/drawing/2014/main" id="{036C106D-7E28-634A-8808-76278E27E611}"/>
              </a:ext>
            </a:extLst>
          </p:cNvPr>
          <p:cNvSpPr txBox="1"/>
          <p:nvPr/>
        </p:nvSpPr>
        <p:spPr>
          <a:xfrm>
            <a:off x="6233779" y="662956"/>
            <a:ext cx="4779858" cy="523220"/>
          </a:xfrm>
          <a:prstGeom prst="rect">
            <a:avLst/>
          </a:prstGeom>
          <a:solidFill>
            <a:srgbClr val="0C7BC0"/>
          </a:solidFill>
        </p:spPr>
        <p:txBody>
          <a:bodyPr wrap="square" rtlCol="0">
            <a:spAutoFit/>
          </a:bodyPr>
          <a:lstStyle/>
          <a:p>
            <a:r>
              <a:rPr lang="en-US" sz="2800" b="1" dirty="0">
                <a:solidFill>
                  <a:schemeClr val="bg1"/>
                </a:solidFill>
                <a:latin typeface="Avenir Book" panose="02000503020000020003" pitchFamily="2" charset="0"/>
              </a:rPr>
              <a:t>We love helping Nonprofits!</a:t>
            </a:r>
          </a:p>
        </p:txBody>
      </p:sp>
      <p:pic>
        <p:nvPicPr>
          <p:cNvPr id="34" name="Picture 33" descr="A picture containing drawing&#10;&#10;Description automatically generated">
            <a:extLst>
              <a:ext uri="{FF2B5EF4-FFF2-40B4-BE49-F238E27FC236}">
                <a16:creationId xmlns:a16="http://schemas.microsoft.com/office/drawing/2014/main" id="{6A5D99C0-2CB8-DA4D-866B-B5DC4A195B7F}"/>
              </a:ext>
            </a:extLst>
          </p:cNvPr>
          <p:cNvPicPr>
            <a:picLocks noChangeAspect="1"/>
          </p:cNvPicPr>
          <p:nvPr/>
        </p:nvPicPr>
        <p:blipFill>
          <a:blip r:embed="rId3"/>
          <a:stretch>
            <a:fillRect/>
          </a:stretch>
        </p:blipFill>
        <p:spPr>
          <a:xfrm>
            <a:off x="357084" y="195507"/>
            <a:ext cx="3287835" cy="1307690"/>
          </a:xfrm>
          <a:prstGeom prst="rect">
            <a:avLst/>
          </a:prstGeom>
        </p:spPr>
      </p:pic>
      <p:pic>
        <p:nvPicPr>
          <p:cNvPr id="3" name="Picture 2">
            <a:extLst>
              <a:ext uri="{FF2B5EF4-FFF2-40B4-BE49-F238E27FC236}">
                <a16:creationId xmlns:a16="http://schemas.microsoft.com/office/drawing/2014/main" id="{CC19AB3F-77E6-D34D-894C-89D294273017}"/>
              </a:ext>
            </a:extLst>
          </p:cNvPr>
          <p:cNvPicPr>
            <a:picLocks noChangeAspect="1"/>
          </p:cNvPicPr>
          <p:nvPr/>
        </p:nvPicPr>
        <p:blipFill>
          <a:blip r:embed="rId4"/>
          <a:stretch>
            <a:fillRect/>
          </a:stretch>
        </p:blipFill>
        <p:spPr>
          <a:xfrm>
            <a:off x="9055230" y="3819869"/>
            <a:ext cx="2118553" cy="490938"/>
          </a:xfrm>
          <a:prstGeom prst="rect">
            <a:avLst/>
          </a:prstGeom>
        </p:spPr>
      </p:pic>
      <p:pic>
        <p:nvPicPr>
          <p:cNvPr id="5" name="Picture 4">
            <a:extLst>
              <a:ext uri="{FF2B5EF4-FFF2-40B4-BE49-F238E27FC236}">
                <a16:creationId xmlns:a16="http://schemas.microsoft.com/office/drawing/2014/main" id="{48540ADA-96A4-1E44-B2C3-CD77C304E0BD}"/>
              </a:ext>
            </a:extLst>
          </p:cNvPr>
          <p:cNvPicPr>
            <a:picLocks noChangeAspect="1"/>
          </p:cNvPicPr>
          <p:nvPr/>
        </p:nvPicPr>
        <p:blipFill>
          <a:blip r:embed="rId5"/>
          <a:stretch>
            <a:fillRect/>
          </a:stretch>
        </p:blipFill>
        <p:spPr>
          <a:xfrm>
            <a:off x="4840140" y="4074823"/>
            <a:ext cx="2511720" cy="1329734"/>
          </a:xfrm>
          <a:prstGeom prst="rect">
            <a:avLst/>
          </a:prstGeom>
        </p:spPr>
      </p:pic>
      <p:pic>
        <p:nvPicPr>
          <p:cNvPr id="8" name="Picture 7">
            <a:extLst>
              <a:ext uri="{FF2B5EF4-FFF2-40B4-BE49-F238E27FC236}">
                <a16:creationId xmlns:a16="http://schemas.microsoft.com/office/drawing/2014/main" id="{298A2C69-34CF-E846-A316-BBE1C1500558}"/>
              </a:ext>
            </a:extLst>
          </p:cNvPr>
          <p:cNvPicPr>
            <a:picLocks noChangeAspect="1"/>
          </p:cNvPicPr>
          <p:nvPr/>
        </p:nvPicPr>
        <p:blipFill>
          <a:blip r:embed="rId6"/>
          <a:stretch>
            <a:fillRect/>
          </a:stretch>
        </p:blipFill>
        <p:spPr>
          <a:xfrm>
            <a:off x="6096000" y="3457888"/>
            <a:ext cx="2066292" cy="596203"/>
          </a:xfrm>
          <a:prstGeom prst="rect">
            <a:avLst/>
          </a:prstGeom>
        </p:spPr>
      </p:pic>
      <p:pic>
        <p:nvPicPr>
          <p:cNvPr id="15" name="Picture 14">
            <a:extLst>
              <a:ext uri="{FF2B5EF4-FFF2-40B4-BE49-F238E27FC236}">
                <a16:creationId xmlns:a16="http://schemas.microsoft.com/office/drawing/2014/main" id="{B6C7B2A1-E9EC-1049-86AF-C363E4028A54}"/>
              </a:ext>
            </a:extLst>
          </p:cNvPr>
          <p:cNvPicPr>
            <a:picLocks noChangeAspect="1"/>
          </p:cNvPicPr>
          <p:nvPr/>
        </p:nvPicPr>
        <p:blipFill>
          <a:blip r:embed="rId7"/>
          <a:stretch>
            <a:fillRect/>
          </a:stretch>
        </p:blipFill>
        <p:spPr>
          <a:xfrm>
            <a:off x="9958026" y="5502073"/>
            <a:ext cx="1416073" cy="833460"/>
          </a:xfrm>
          <a:prstGeom prst="rect">
            <a:avLst/>
          </a:prstGeom>
        </p:spPr>
      </p:pic>
      <p:pic>
        <p:nvPicPr>
          <p:cNvPr id="17" name="Picture 16">
            <a:extLst>
              <a:ext uri="{FF2B5EF4-FFF2-40B4-BE49-F238E27FC236}">
                <a16:creationId xmlns:a16="http://schemas.microsoft.com/office/drawing/2014/main" id="{F2449CCC-16FF-4F4B-A0E6-AC21B9BC995A}"/>
              </a:ext>
            </a:extLst>
          </p:cNvPr>
          <p:cNvPicPr>
            <a:picLocks noChangeAspect="1"/>
          </p:cNvPicPr>
          <p:nvPr/>
        </p:nvPicPr>
        <p:blipFill>
          <a:blip r:embed="rId8"/>
          <a:stretch>
            <a:fillRect/>
          </a:stretch>
        </p:blipFill>
        <p:spPr>
          <a:xfrm>
            <a:off x="3771604" y="5634661"/>
            <a:ext cx="3193770" cy="974261"/>
          </a:xfrm>
          <a:prstGeom prst="rect">
            <a:avLst/>
          </a:prstGeom>
        </p:spPr>
      </p:pic>
      <p:pic>
        <p:nvPicPr>
          <p:cNvPr id="19" name="Picture 18">
            <a:extLst>
              <a:ext uri="{FF2B5EF4-FFF2-40B4-BE49-F238E27FC236}">
                <a16:creationId xmlns:a16="http://schemas.microsoft.com/office/drawing/2014/main" id="{7A42532C-6862-414B-AB81-9576755DFDD0}"/>
              </a:ext>
            </a:extLst>
          </p:cNvPr>
          <p:cNvPicPr>
            <a:picLocks noChangeAspect="1"/>
          </p:cNvPicPr>
          <p:nvPr/>
        </p:nvPicPr>
        <p:blipFill>
          <a:blip r:embed="rId9"/>
          <a:stretch>
            <a:fillRect/>
          </a:stretch>
        </p:blipFill>
        <p:spPr>
          <a:xfrm>
            <a:off x="3457882" y="3416104"/>
            <a:ext cx="1663312" cy="851552"/>
          </a:xfrm>
          <a:prstGeom prst="rect">
            <a:avLst/>
          </a:prstGeom>
        </p:spPr>
      </p:pic>
      <p:pic>
        <p:nvPicPr>
          <p:cNvPr id="21" name="Picture 20">
            <a:extLst>
              <a:ext uri="{FF2B5EF4-FFF2-40B4-BE49-F238E27FC236}">
                <a16:creationId xmlns:a16="http://schemas.microsoft.com/office/drawing/2014/main" id="{7F6DAEEC-E1DC-834C-885B-E0C99D0C6791}"/>
              </a:ext>
            </a:extLst>
          </p:cNvPr>
          <p:cNvPicPr>
            <a:picLocks noChangeAspect="1"/>
          </p:cNvPicPr>
          <p:nvPr/>
        </p:nvPicPr>
        <p:blipFill>
          <a:blip r:embed="rId10"/>
          <a:stretch>
            <a:fillRect/>
          </a:stretch>
        </p:blipFill>
        <p:spPr>
          <a:xfrm>
            <a:off x="669529" y="3747646"/>
            <a:ext cx="2430692" cy="676052"/>
          </a:xfrm>
          <a:prstGeom prst="rect">
            <a:avLst/>
          </a:prstGeom>
        </p:spPr>
      </p:pic>
      <p:pic>
        <p:nvPicPr>
          <p:cNvPr id="25" name="Picture 24">
            <a:extLst>
              <a:ext uri="{FF2B5EF4-FFF2-40B4-BE49-F238E27FC236}">
                <a16:creationId xmlns:a16="http://schemas.microsoft.com/office/drawing/2014/main" id="{9BE6C9ED-820B-F04F-8E25-4DEE97121008}"/>
              </a:ext>
            </a:extLst>
          </p:cNvPr>
          <p:cNvPicPr>
            <a:picLocks noChangeAspect="1"/>
          </p:cNvPicPr>
          <p:nvPr/>
        </p:nvPicPr>
        <p:blipFill>
          <a:blip r:embed="rId11"/>
          <a:stretch>
            <a:fillRect/>
          </a:stretch>
        </p:blipFill>
        <p:spPr>
          <a:xfrm>
            <a:off x="7903148" y="1478640"/>
            <a:ext cx="3110489" cy="1329734"/>
          </a:xfrm>
          <a:prstGeom prst="rect">
            <a:avLst/>
          </a:prstGeom>
        </p:spPr>
      </p:pic>
      <p:pic>
        <p:nvPicPr>
          <p:cNvPr id="27" name="Picture 26">
            <a:extLst>
              <a:ext uri="{FF2B5EF4-FFF2-40B4-BE49-F238E27FC236}">
                <a16:creationId xmlns:a16="http://schemas.microsoft.com/office/drawing/2014/main" id="{9D5635A7-0E1E-1142-8717-A9ADE709E291}"/>
              </a:ext>
            </a:extLst>
          </p:cNvPr>
          <p:cNvPicPr>
            <a:picLocks noChangeAspect="1"/>
          </p:cNvPicPr>
          <p:nvPr/>
        </p:nvPicPr>
        <p:blipFill>
          <a:blip r:embed="rId12"/>
          <a:stretch>
            <a:fillRect/>
          </a:stretch>
        </p:blipFill>
        <p:spPr>
          <a:xfrm>
            <a:off x="7702718" y="5524125"/>
            <a:ext cx="1877641" cy="1099801"/>
          </a:xfrm>
          <a:prstGeom prst="rect">
            <a:avLst/>
          </a:prstGeom>
        </p:spPr>
      </p:pic>
      <p:pic>
        <p:nvPicPr>
          <p:cNvPr id="29" name="Picture 28">
            <a:extLst>
              <a:ext uri="{FF2B5EF4-FFF2-40B4-BE49-F238E27FC236}">
                <a16:creationId xmlns:a16="http://schemas.microsoft.com/office/drawing/2014/main" id="{ECA0E5D6-B600-CB40-B300-25AB1D20AD0F}"/>
              </a:ext>
            </a:extLst>
          </p:cNvPr>
          <p:cNvPicPr>
            <a:picLocks noChangeAspect="1"/>
          </p:cNvPicPr>
          <p:nvPr/>
        </p:nvPicPr>
        <p:blipFill>
          <a:blip r:embed="rId13"/>
          <a:stretch>
            <a:fillRect/>
          </a:stretch>
        </p:blipFill>
        <p:spPr>
          <a:xfrm>
            <a:off x="817902" y="2590304"/>
            <a:ext cx="1928990" cy="865480"/>
          </a:xfrm>
          <a:prstGeom prst="rect">
            <a:avLst/>
          </a:prstGeom>
        </p:spPr>
      </p:pic>
      <p:pic>
        <p:nvPicPr>
          <p:cNvPr id="31" name="Picture 30">
            <a:extLst>
              <a:ext uri="{FF2B5EF4-FFF2-40B4-BE49-F238E27FC236}">
                <a16:creationId xmlns:a16="http://schemas.microsoft.com/office/drawing/2014/main" id="{28EE452A-7892-AE41-96D2-CF173C972A75}"/>
              </a:ext>
            </a:extLst>
          </p:cNvPr>
          <p:cNvPicPr>
            <a:picLocks noChangeAspect="1"/>
          </p:cNvPicPr>
          <p:nvPr/>
        </p:nvPicPr>
        <p:blipFill>
          <a:blip r:embed="rId14"/>
          <a:stretch>
            <a:fillRect/>
          </a:stretch>
        </p:blipFill>
        <p:spPr>
          <a:xfrm>
            <a:off x="5368489" y="1330502"/>
            <a:ext cx="1730580" cy="1730580"/>
          </a:xfrm>
          <a:prstGeom prst="rect">
            <a:avLst/>
          </a:prstGeom>
        </p:spPr>
      </p:pic>
      <p:pic>
        <p:nvPicPr>
          <p:cNvPr id="33" name="Picture 32">
            <a:extLst>
              <a:ext uri="{FF2B5EF4-FFF2-40B4-BE49-F238E27FC236}">
                <a16:creationId xmlns:a16="http://schemas.microsoft.com/office/drawing/2014/main" id="{6215B472-E310-784D-B61A-C26D52785B3E}"/>
              </a:ext>
            </a:extLst>
          </p:cNvPr>
          <p:cNvPicPr>
            <a:picLocks noChangeAspect="1"/>
          </p:cNvPicPr>
          <p:nvPr/>
        </p:nvPicPr>
        <p:blipFill>
          <a:blip r:embed="rId15"/>
          <a:stretch>
            <a:fillRect/>
          </a:stretch>
        </p:blipFill>
        <p:spPr>
          <a:xfrm>
            <a:off x="3037784" y="2333593"/>
            <a:ext cx="1884365" cy="842774"/>
          </a:xfrm>
          <a:prstGeom prst="rect">
            <a:avLst/>
          </a:prstGeom>
        </p:spPr>
      </p:pic>
      <p:pic>
        <p:nvPicPr>
          <p:cNvPr id="36" name="Picture 35">
            <a:extLst>
              <a:ext uri="{FF2B5EF4-FFF2-40B4-BE49-F238E27FC236}">
                <a16:creationId xmlns:a16="http://schemas.microsoft.com/office/drawing/2014/main" id="{05B2B6A4-B60A-7948-92A1-9B5BB4B2E5B7}"/>
              </a:ext>
            </a:extLst>
          </p:cNvPr>
          <p:cNvPicPr>
            <a:picLocks noChangeAspect="1"/>
          </p:cNvPicPr>
          <p:nvPr/>
        </p:nvPicPr>
        <p:blipFill>
          <a:blip r:embed="rId16"/>
          <a:stretch>
            <a:fillRect/>
          </a:stretch>
        </p:blipFill>
        <p:spPr>
          <a:xfrm>
            <a:off x="2100078" y="4526506"/>
            <a:ext cx="2715608" cy="842774"/>
          </a:xfrm>
          <a:prstGeom prst="rect">
            <a:avLst/>
          </a:prstGeom>
        </p:spPr>
      </p:pic>
      <p:pic>
        <p:nvPicPr>
          <p:cNvPr id="38" name="Picture 37">
            <a:extLst>
              <a:ext uri="{FF2B5EF4-FFF2-40B4-BE49-F238E27FC236}">
                <a16:creationId xmlns:a16="http://schemas.microsoft.com/office/drawing/2014/main" id="{C6378B89-D785-9E48-B89A-CB39B6E3B544}"/>
              </a:ext>
            </a:extLst>
          </p:cNvPr>
          <p:cNvPicPr>
            <a:picLocks noChangeAspect="1"/>
          </p:cNvPicPr>
          <p:nvPr/>
        </p:nvPicPr>
        <p:blipFill>
          <a:blip r:embed="rId17"/>
          <a:stretch>
            <a:fillRect/>
          </a:stretch>
        </p:blipFill>
        <p:spPr>
          <a:xfrm>
            <a:off x="7821750" y="4627337"/>
            <a:ext cx="2602324" cy="579509"/>
          </a:xfrm>
          <a:prstGeom prst="rect">
            <a:avLst/>
          </a:prstGeom>
        </p:spPr>
      </p:pic>
      <p:pic>
        <p:nvPicPr>
          <p:cNvPr id="40" name="Picture 39">
            <a:extLst>
              <a:ext uri="{FF2B5EF4-FFF2-40B4-BE49-F238E27FC236}">
                <a16:creationId xmlns:a16="http://schemas.microsoft.com/office/drawing/2014/main" id="{F38CA2ED-3560-4B48-B982-B06115E2534D}"/>
              </a:ext>
            </a:extLst>
          </p:cNvPr>
          <p:cNvPicPr>
            <a:picLocks noChangeAspect="1"/>
          </p:cNvPicPr>
          <p:nvPr/>
        </p:nvPicPr>
        <p:blipFill>
          <a:blip r:embed="rId18"/>
          <a:stretch>
            <a:fillRect/>
          </a:stretch>
        </p:blipFill>
        <p:spPr>
          <a:xfrm>
            <a:off x="998233" y="1425519"/>
            <a:ext cx="1502724" cy="820566"/>
          </a:xfrm>
          <a:prstGeom prst="rect">
            <a:avLst/>
          </a:prstGeom>
        </p:spPr>
      </p:pic>
      <p:pic>
        <p:nvPicPr>
          <p:cNvPr id="42" name="Picture 41">
            <a:extLst>
              <a:ext uri="{FF2B5EF4-FFF2-40B4-BE49-F238E27FC236}">
                <a16:creationId xmlns:a16="http://schemas.microsoft.com/office/drawing/2014/main" id="{5C1A3500-78F9-F04C-83FB-5DF5DC5A0247}"/>
              </a:ext>
            </a:extLst>
          </p:cNvPr>
          <p:cNvPicPr>
            <a:picLocks noChangeAspect="1"/>
          </p:cNvPicPr>
          <p:nvPr/>
        </p:nvPicPr>
        <p:blipFill>
          <a:blip r:embed="rId19"/>
          <a:stretch>
            <a:fillRect/>
          </a:stretch>
        </p:blipFill>
        <p:spPr>
          <a:xfrm>
            <a:off x="8539491" y="3003809"/>
            <a:ext cx="2834608" cy="425191"/>
          </a:xfrm>
          <a:prstGeom prst="rect">
            <a:avLst/>
          </a:prstGeom>
        </p:spPr>
      </p:pic>
      <p:pic>
        <p:nvPicPr>
          <p:cNvPr id="44" name="Picture 43">
            <a:extLst>
              <a:ext uri="{FF2B5EF4-FFF2-40B4-BE49-F238E27FC236}">
                <a16:creationId xmlns:a16="http://schemas.microsoft.com/office/drawing/2014/main" id="{6DC3A8C4-1EF4-2246-A96F-1C7C5D179BDB}"/>
              </a:ext>
            </a:extLst>
          </p:cNvPr>
          <p:cNvPicPr>
            <a:picLocks noChangeAspect="1"/>
          </p:cNvPicPr>
          <p:nvPr/>
        </p:nvPicPr>
        <p:blipFill>
          <a:blip r:embed="rId20"/>
          <a:stretch>
            <a:fillRect/>
          </a:stretch>
        </p:blipFill>
        <p:spPr>
          <a:xfrm>
            <a:off x="785596" y="4446087"/>
            <a:ext cx="1326984" cy="884656"/>
          </a:xfrm>
          <a:prstGeom prst="rect">
            <a:avLst/>
          </a:prstGeom>
        </p:spPr>
      </p:pic>
      <p:pic>
        <p:nvPicPr>
          <p:cNvPr id="46" name="Picture 45">
            <a:extLst>
              <a:ext uri="{FF2B5EF4-FFF2-40B4-BE49-F238E27FC236}">
                <a16:creationId xmlns:a16="http://schemas.microsoft.com/office/drawing/2014/main" id="{E99F1DA3-7EE5-294A-8CEB-E75261F85077}"/>
              </a:ext>
            </a:extLst>
          </p:cNvPr>
          <p:cNvPicPr>
            <a:picLocks noChangeAspect="1"/>
          </p:cNvPicPr>
          <p:nvPr/>
        </p:nvPicPr>
        <p:blipFill>
          <a:blip r:embed="rId21"/>
          <a:stretch>
            <a:fillRect/>
          </a:stretch>
        </p:blipFill>
        <p:spPr>
          <a:xfrm>
            <a:off x="630704" y="5749041"/>
            <a:ext cx="2827177" cy="649972"/>
          </a:xfrm>
          <a:prstGeom prst="rect">
            <a:avLst/>
          </a:prstGeom>
        </p:spPr>
      </p:pic>
      <p:pic>
        <p:nvPicPr>
          <p:cNvPr id="23" name="Picture 22">
            <a:extLst>
              <a:ext uri="{FF2B5EF4-FFF2-40B4-BE49-F238E27FC236}">
                <a16:creationId xmlns:a16="http://schemas.microsoft.com/office/drawing/2014/main" id="{717911C4-B7EC-EE40-AC18-11E856CF5225}"/>
              </a:ext>
            </a:extLst>
          </p:cNvPr>
          <p:cNvPicPr>
            <a:picLocks noChangeAspect="1"/>
          </p:cNvPicPr>
          <p:nvPr/>
        </p:nvPicPr>
        <p:blipFill>
          <a:blip r:embed="rId22"/>
          <a:stretch>
            <a:fillRect/>
          </a:stretch>
        </p:blipFill>
        <p:spPr>
          <a:xfrm>
            <a:off x="5723759" y="2581049"/>
            <a:ext cx="2095522" cy="577087"/>
          </a:xfrm>
          <a:prstGeom prst="rect">
            <a:avLst/>
          </a:prstGeom>
        </p:spPr>
      </p:pic>
      <p:pic>
        <p:nvPicPr>
          <p:cNvPr id="4" name="Picture 3">
            <a:extLst>
              <a:ext uri="{FF2B5EF4-FFF2-40B4-BE49-F238E27FC236}">
                <a16:creationId xmlns:a16="http://schemas.microsoft.com/office/drawing/2014/main" id="{667523F2-0DE2-844C-8C1F-A5BF3E01A1F4}"/>
              </a:ext>
            </a:extLst>
          </p:cNvPr>
          <p:cNvPicPr>
            <a:picLocks noChangeAspect="1"/>
          </p:cNvPicPr>
          <p:nvPr/>
        </p:nvPicPr>
        <p:blipFill>
          <a:blip r:embed="rId23"/>
          <a:stretch>
            <a:fillRect/>
          </a:stretch>
        </p:blipFill>
        <p:spPr>
          <a:xfrm rot="16200000">
            <a:off x="3614672" y="473994"/>
            <a:ext cx="736397" cy="2639446"/>
          </a:xfrm>
          <a:prstGeom prst="rect">
            <a:avLst/>
          </a:prstGeom>
        </p:spPr>
      </p:pic>
    </p:spTree>
    <p:extLst>
      <p:ext uri="{BB962C8B-B14F-4D97-AF65-F5344CB8AC3E}">
        <p14:creationId xmlns:p14="http://schemas.microsoft.com/office/powerpoint/2010/main" val="195216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05"/>
        <p:cNvGrpSpPr/>
        <p:nvPr/>
      </p:nvGrpSpPr>
      <p:grpSpPr>
        <a:xfrm>
          <a:off x="0" y="0"/>
          <a:ext cx="0" cy="0"/>
          <a:chOff x="0" y="0"/>
          <a:chExt cx="0" cy="0"/>
        </a:xfrm>
      </p:grpSpPr>
      <p:sp>
        <p:nvSpPr>
          <p:cNvPr id="206" name="Google Shape;206;p11"/>
          <p:cNvSpPr/>
          <p:nvPr/>
        </p:nvSpPr>
        <p:spPr>
          <a:xfrm>
            <a:off x="816865" y="802718"/>
            <a:ext cx="10613137" cy="5036416"/>
          </a:xfrm>
          <a:prstGeom prst="roundRect">
            <a:avLst>
              <a:gd name="adj" fmla="val 10131"/>
            </a:avLst>
          </a:prstGeom>
          <a:solidFill>
            <a:srgbClr val="F2F2F2"/>
          </a:solidFill>
          <a:ln>
            <a:noFill/>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endParaRPr sz="2160">
              <a:solidFill>
                <a:schemeClr val="lt1"/>
              </a:solidFill>
              <a:latin typeface="Calibri"/>
              <a:ea typeface="Calibri"/>
              <a:cs typeface="Calibri"/>
              <a:sym typeface="Calibri"/>
            </a:endParaRPr>
          </a:p>
        </p:txBody>
      </p:sp>
      <p:sp>
        <p:nvSpPr>
          <p:cNvPr id="207" name="Google Shape;207;p11"/>
          <p:cNvSpPr txBox="1">
            <a:spLocks noGrp="1"/>
          </p:cNvSpPr>
          <p:nvPr>
            <p:ph type="sldNum" idx="12"/>
          </p:nvPr>
        </p:nvSpPr>
        <p:spPr>
          <a:xfrm>
            <a:off x="10881361" y="215902"/>
            <a:ext cx="548640" cy="365125"/>
          </a:xfrm>
          <a:prstGeom prst="rect">
            <a:avLst/>
          </a:prstGeom>
          <a:noFill/>
          <a:ln>
            <a:noFill/>
          </a:ln>
        </p:spPr>
        <p:txBody>
          <a:bodyPr spcFirstLastPara="1" vert="horz" wrap="square" lIns="109710" tIns="54840" rIns="109710" bIns="54840" rtlCol="0" anchor="ctr" anchorCtr="0">
            <a:noAutofit/>
          </a:bodyPr>
          <a:lstStyle/>
          <a:p>
            <a:fld id="{00000000-1234-1234-1234-123412341234}" type="slidenum">
              <a:rPr lang="en-US"/>
              <a:pPr/>
              <a:t>7</a:t>
            </a:fld>
            <a:endParaRPr/>
          </a:p>
        </p:txBody>
      </p:sp>
      <p:sp>
        <p:nvSpPr>
          <p:cNvPr id="209" name="Google Shape;209;p11"/>
          <p:cNvSpPr/>
          <p:nvPr/>
        </p:nvSpPr>
        <p:spPr>
          <a:xfrm>
            <a:off x="3178194" y="1378690"/>
            <a:ext cx="1793966" cy="992778"/>
          </a:xfrm>
          <a:prstGeom prst="roundRect">
            <a:avLst>
              <a:gd name="adj" fmla="val 16667"/>
            </a:avLst>
          </a:prstGeom>
          <a:solidFill>
            <a:srgbClr val="E36C09"/>
          </a:solidFill>
          <a:ln>
            <a:noFill/>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Get meaning and inspiration from the company’s mission</a:t>
            </a:r>
            <a:endParaRPr sz="2160"/>
          </a:p>
        </p:txBody>
      </p:sp>
      <p:sp>
        <p:nvSpPr>
          <p:cNvPr id="210" name="Google Shape;210;p11"/>
          <p:cNvSpPr/>
          <p:nvPr/>
        </p:nvSpPr>
        <p:spPr>
          <a:xfrm>
            <a:off x="3178194" y="4627642"/>
            <a:ext cx="1793966" cy="992778"/>
          </a:xfrm>
          <a:prstGeom prst="roundRect">
            <a:avLst>
              <a:gd name="adj" fmla="val 16667"/>
            </a:avLst>
          </a:prstGeom>
          <a:solidFill>
            <a:srgbClr val="76923C"/>
          </a:solidFill>
          <a:ln>
            <a:noFill/>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Have the tools, training, and resources to do their job well</a:t>
            </a:r>
            <a:endParaRPr sz="2160"/>
          </a:p>
        </p:txBody>
      </p:sp>
      <p:sp>
        <p:nvSpPr>
          <p:cNvPr id="211" name="Google Shape;211;p11"/>
          <p:cNvSpPr/>
          <p:nvPr/>
        </p:nvSpPr>
        <p:spPr>
          <a:xfrm>
            <a:off x="5226450" y="4627642"/>
            <a:ext cx="1793966" cy="992778"/>
          </a:xfrm>
          <a:prstGeom prst="roundRect">
            <a:avLst>
              <a:gd name="adj" fmla="val 16667"/>
            </a:avLst>
          </a:prstGeom>
          <a:solidFill>
            <a:srgbClr val="76923C"/>
          </a:solidFill>
          <a:ln>
            <a:noFill/>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Can get their jobs done efficiently, without excess bureaucracy</a:t>
            </a:r>
            <a:endParaRPr sz="2160"/>
          </a:p>
        </p:txBody>
      </p:sp>
      <p:sp>
        <p:nvSpPr>
          <p:cNvPr id="212" name="Google Shape;212;p11"/>
          <p:cNvSpPr/>
          <p:nvPr/>
        </p:nvSpPr>
        <p:spPr>
          <a:xfrm>
            <a:off x="5226450" y="1378689"/>
            <a:ext cx="1793966" cy="992778"/>
          </a:xfrm>
          <a:prstGeom prst="roundRect">
            <a:avLst>
              <a:gd name="adj" fmla="val 16667"/>
            </a:avLst>
          </a:prstGeom>
          <a:solidFill>
            <a:srgbClr val="E36C09"/>
          </a:solidFill>
          <a:ln>
            <a:noFill/>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Are inspired by the leaders in their company</a:t>
            </a:r>
            <a:endParaRPr sz="2160"/>
          </a:p>
        </p:txBody>
      </p:sp>
      <p:sp>
        <p:nvSpPr>
          <p:cNvPr id="213" name="Google Shape;213;p11"/>
          <p:cNvSpPr/>
          <p:nvPr/>
        </p:nvSpPr>
        <p:spPr>
          <a:xfrm>
            <a:off x="1129938" y="3024925"/>
            <a:ext cx="1793966" cy="992778"/>
          </a:xfrm>
          <a:prstGeom prst="roundRect">
            <a:avLst>
              <a:gd name="adj" fmla="val 16667"/>
            </a:avLst>
          </a:prstGeom>
          <a:solidFill>
            <a:srgbClr val="538CD5"/>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Are part of a great team</a:t>
            </a:r>
            <a:endParaRPr sz="2160"/>
          </a:p>
        </p:txBody>
      </p:sp>
      <p:sp>
        <p:nvSpPr>
          <p:cNvPr id="214" name="Google Shape;214;p11"/>
          <p:cNvSpPr/>
          <p:nvPr/>
        </p:nvSpPr>
        <p:spPr>
          <a:xfrm>
            <a:off x="3178194" y="3024926"/>
            <a:ext cx="1793966" cy="992778"/>
          </a:xfrm>
          <a:prstGeom prst="roundRect">
            <a:avLst>
              <a:gd name="adj" fmla="val 16667"/>
            </a:avLst>
          </a:prstGeom>
          <a:solidFill>
            <a:srgbClr val="538CD5"/>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Are empowered and not micro-managed</a:t>
            </a:r>
            <a:endParaRPr sz="2160"/>
          </a:p>
        </p:txBody>
      </p:sp>
      <p:sp>
        <p:nvSpPr>
          <p:cNvPr id="215" name="Google Shape;215;p11"/>
          <p:cNvSpPr/>
          <p:nvPr/>
        </p:nvSpPr>
        <p:spPr>
          <a:xfrm>
            <a:off x="5226450" y="3024926"/>
            <a:ext cx="1793966" cy="992778"/>
          </a:xfrm>
          <a:prstGeom prst="roundRect">
            <a:avLst>
              <a:gd name="adj" fmla="val 16667"/>
            </a:avLst>
          </a:prstGeom>
          <a:solidFill>
            <a:srgbClr val="538CD5"/>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Have an opportunity to learn and grow</a:t>
            </a:r>
            <a:endParaRPr sz="2160"/>
          </a:p>
        </p:txBody>
      </p:sp>
      <p:sp>
        <p:nvSpPr>
          <p:cNvPr id="216" name="Google Shape;216;p11"/>
          <p:cNvSpPr/>
          <p:nvPr/>
        </p:nvSpPr>
        <p:spPr>
          <a:xfrm>
            <a:off x="7274706" y="3024926"/>
            <a:ext cx="1793966" cy="992778"/>
          </a:xfrm>
          <a:prstGeom prst="roundRect">
            <a:avLst>
              <a:gd name="adj" fmla="val 16667"/>
            </a:avLst>
          </a:prstGeom>
          <a:solidFill>
            <a:srgbClr val="538CD5"/>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Make a difference and have an impact</a:t>
            </a:r>
            <a:endParaRPr sz="2160"/>
          </a:p>
        </p:txBody>
      </p:sp>
      <p:sp>
        <p:nvSpPr>
          <p:cNvPr id="217" name="Google Shape;217;p11"/>
          <p:cNvSpPr/>
          <p:nvPr/>
        </p:nvSpPr>
        <p:spPr>
          <a:xfrm>
            <a:off x="1129938" y="4627642"/>
            <a:ext cx="1793966" cy="992778"/>
          </a:xfrm>
          <a:prstGeom prst="roundRect">
            <a:avLst>
              <a:gd name="adj" fmla="val 16667"/>
            </a:avLst>
          </a:prstGeom>
          <a:solidFill>
            <a:srgbClr val="76923C"/>
          </a:solidFill>
          <a:ln>
            <a:noFill/>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Have a safe work environment</a:t>
            </a:r>
            <a:endParaRPr sz="2160"/>
          </a:p>
        </p:txBody>
      </p:sp>
      <p:sp>
        <p:nvSpPr>
          <p:cNvPr id="218" name="Google Shape;218;p11"/>
          <p:cNvSpPr/>
          <p:nvPr/>
        </p:nvSpPr>
        <p:spPr>
          <a:xfrm>
            <a:off x="7274706" y="4627642"/>
            <a:ext cx="1793966" cy="992778"/>
          </a:xfrm>
          <a:prstGeom prst="roundRect">
            <a:avLst>
              <a:gd name="adj" fmla="val 16667"/>
            </a:avLst>
          </a:prstGeom>
          <a:solidFill>
            <a:srgbClr val="76923C"/>
          </a:solidFill>
          <a:ln>
            <a:noFill/>
          </a:ln>
          <a:effectLst>
            <a:outerShdw blurRad="40000" dist="23000" dir="5400000" rotWithShape="0">
              <a:srgbClr val="000000">
                <a:alpha val="34901"/>
              </a:srgbClr>
            </a:outerShdw>
          </a:effectLst>
        </p:spPr>
        <p:txBody>
          <a:bodyPr spcFirstLastPara="1" wrap="square" lIns="109710" tIns="54840" rIns="109710" bIns="54840" anchor="ctr" anchorCtr="0">
            <a:noAutofit/>
          </a:bodyPr>
          <a:lstStyle/>
          <a:p>
            <a:pPr algn="ctr"/>
            <a:r>
              <a:rPr lang="en-US" sz="1440">
                <a:solidFill>
                  <a:schemeClr val="lt1"/>
                </a:solidFill>
                <a:latin typeface="Calibri"/>
                <a:ea typeface="Calibri"/>
                <a:cs typeface="Calibri"/>
                <a:sym typeface="Calibri"/>
              </a:rPr>
              <a:t>Are valued and rewarded fairly</a:t>
            </a:r>
            <a:endParaRPr sz="2160"/>
          </a:p>
        </p:txBody>
      </p:sp>
      <p:sp>
        <p:nvSpPr>
          <p:cNvPr id="219" name="Google Shape;219;p11"/>
          <p:cNvSpPr txBox="1"/>
          <p:nvPr/>
        </p:nvSpPr>
        <p:spPr>
          <a:xfrm>
            <a:off x="3116678" y="920948"/>
            <a:ext cx="2864477" cy="443150"/>
          </a:xfrm>
          <a:prstGeom prst="rect">
            <a:avLst/>
          </a:prstGeom>
          <a:noFill/>
          <a:ln>
            <a:noFill/>
          </a:ln>
        </p:spPr>
        <p:txBody>
          <a:bodyPr spcFirstLastPara="1" wrap="square" lIns="109710" tIns="54840" rIns="109710" bIns="54840" anchor="t" anchorCtr="0">
            <a:spAutoFit/>
          </a:bodyPr>
          <a:lstStyle/>
          <a:p>
            <a:r>
              <a:rPr lang="en-US" sz="2160">
                <a:solidFill>
                  <a:schemeClr val="dk1"/>
                </a:solidFill>
                <a:latin typeface="Calibri"/>
                <a:ea typeface="Calibri"/>
                <a:cs typeface="Calibri"/>
                <a:sym typeface="Calibri"/>
              </a:rPr>
              <a:t>INSPIRED EMPLOYEES…</a:t>
            </a:r>
            <a:endParaRPr sz="2160">
              <a:solidFill>
                <a:schemeClr val="dk1"/>
              </a:solidFill>
              <a:latin typeface="Calibri"/>
              <a:ea typeface="Calibri"/>
              <a:cs typeface="Calibri"/>
              <a:sym typeface="Calibri"/>
            </a:endParaRPr>
          </a:p>
        </p:txBody>
      </p:sp>
      <p:sp>
        <p:nvSpPr>
          <p:cNvPr id="220" name="Google Shape;220;p11"/>
          <p:cNvSpPr txBox="1"/>
          <p:nvPr/>
        </p:nvSpPr>
        <p:spPr>
          <a:xfrm>
            <a:off x="1033550" y="2642482"/>
            <a:ext cx="2931803" cy="443150"/>
          </a:xfrm>
          <a:prstGeom prst="rect">
            <a:avLst/>
          </a:prstGeom>
          <a:noFill/>
          <a:ln>
            <a:noFill/>
          </a:ln>
        </p:spPr>
        <p:txBody>
          <a:bodyPr spcFirstLastPara="1" wrap="square" lIns="109710" tIns="54840" rIns="109710" bIns="54840" anchor="t" anchorCtr="0">
            <a:spAutoFit/>
          </a:bodyPr>
          <a:lstStyle/>
          <a:p>
            <a:r>
              <a:rPr lang="en-US" sz="2160">
                <a:solidFill>
                  <a:schemeClr val="dk1"/>
                </a:solidFill>
                <a:latin typeface="Calibri"/>
                <a:ea typeface="Calibri"/>
                <a:cs typeface="Calibri"/>
                <a:sym typeface="Calibri"/>
              </a:rPr>
              <a:t>ENGAGED EMPLOYEES…</a:t>
            </a:r>
            <a:endParaRPr sz="2160">
              <a:solidFill>
                <a:schemeClr val="dk1"/>
              </a:solidFill>
              <a:latin typeface="Calibri"/>
              <a:ea typeface="Calibri"/>
              <a:cs typeface="Calibri"/>
              <a:sym typeface="Calibri"/>
            </a:endParaRPr>
          </a:p>
        </p:txBody>
      </p:sp>
      <p:sp>
        <p:nvSpPr>
          <p:cNvPr id="221" name="Google Shape;221;p11"/>
          <p:cNvSpPr txBox="1"/>
          <p:nvPr/>
        </p:nvSpPr>
        <p:spPr>
          <a:xfrm>
            <a:off x="1033550" y="4221016"/>
            <a:ext cx="2900564" cy="443150"/>
          </a:xfrm>
          <a:prstGeom prst="rect">
            <a:avLst/>
          </a:prstGeom>
          <a:noFill/>
          <a:ln>
            <a:noFill/>
          </a:ln>
        </p:spPr>
        <p:txBody>
          <a:bodyPr spcFirstLastPara="1" wrap="square" lIns="109710" tIns="54840" rIns="109710" bIns="54840" anchor="t" anchorCtr="0">
            <a:spAutoFit/>
          </a:bodyPr>
          <a:lstStyle/>
          <a:p>
            <a:r>
              <a:rPr lang="en-US" sz="2160">
                <a:solidFill>
                  <a:schemeClr val="dk1"/>
                </a:solidFill>
                <a:latin typeface="Calibri"/>
                <a:ea typeface="Calibri"/>
                <a:cs typeface="Calibri"/>
                <a:sym typeface="Calibri"/>
              </a:rPr>
              <a:t>SATISFIED EMPLOYEES…</a:t>
            </a:r>
            <a:endParaRPr sz="2160">
              <a:solidFill>
                <a:schemeClr val="dk1"/>
              </a:solidFill>
              <a:latin typeface="Calibri"/>
              <a:ea typeface="Calibri"/>
              <a:cs typeface="Calibri"/>
              <a:sym typeface="Calibri"/>
            </a:endParaRPr>
          </a:p>
        </p:txBody>
      </p:sp>
      <p:sp>
        <p:nvSpPr>
          <p:cNvPr id="222" name="Google Shape;222;p11"/>
          <p:cNvSpPr txBox="1"/>
          <p:nvPr/>
        </p:nvSpPr>
        <p:spPr>
          <a:xfrm>
            <a:off x="9229949" y="935490"/>
            <a:ext cx="1891826" cy="443150"/>
          </a:xfrm>
          <a:prstGeom prst="rect">
            <a:avLst/>
          </a:prstGeom>
          <a:noFill/>
          <a:ln>
            <a:noFill/>
          </a:ln>
        </p:spPr>
        <p:txBody>
          <a:bodyPr spcFirstLastPara="1" wrap="square" lIns="109710" tIns="54840" rIns="109710" bIns="54840" anchor="t" anchorCtr="0">
            <a:spAutoFit/>
          </a:bodyPr>
          <a:lstStyle/>
          <a:p>
            <a:r>
              <a:rPr lang="en-US" sz="2160">
                <a:solidFill>
                  <a:schemeClr val="dk1"/>
                </a:solidFill>
                <a:latin typeface="Calibri"/>
                <a:ea typeface="Calibri"/>
                <a:cs typeface="Calibri"/>
                <a:sym typeface="Calibri"/>
              </a:rPr>
              <a:t>PRODUCTIVITY</a:t>
            </a:r>
            <a:endParaRPr sz="2160"/>
          </a:p>
        </p:txBody>
      </p:sp>
      <p:sp>
        <p:nvSpPr>
          <p:cNvPr id="223" name="Google Shape;223;p11"/>
          <p:cNvSpPr txBox="1"/>
          <p:nvPr/>
        </p:nvSpPr>
        <p:spPr>
          <a:xfrm>
            <a:off x="9241209" y="4512424"/>
            <a:ext cx="2063566" cy="1107947"/>
          </a:xfrm>
          <a:prstGeom prst="rect">
            <a:avLst/>
          </a:prstGeom>
          <a:noFill/>
          <a:ln>
            <a:noFill/>
          </a:ln>
        </p:spPr>
        <p:txBody>
          <a:bodyPr spcFirstLastPara="1" wrap="square" lIns="109710" tIns="54840" rIns="109710" bIns="54840" anchor="t" anchorCtr="0">
            <a:spAutoFit/>
          </a:bodyPr>
          <a:lstStyle/>
          <a:p>
            <a:pPr algn="ctr"/>
            <a:r>
              <a:rPr lang="en-US" sz="2160">
                <a:solidFill>
                  <a:srgbClr val="76923C"/>
                </a:solidFill>
                <a:latin typeface="Calibri"/>
                <a:ea typeface="Calibri"/>
                <a:cs typeface="Calibri"/>
                <a:sym typeface="Calibri"/>
              </a:rPr>
              <a:t>100% vs 77% for</a:t>
            </a:r>
            <a:endParaRPr sz="2160"/>
          </a:p>
          <a:p>
            <a:pPr algn="ctr"/>
            <a:r>
              <a:rPr lang="en-US" sz="2160">
                <a:solidFill>
                  <a:srgbClr val="76923C"/>
                </a:solidFill>
                <a:latin typeface="Calibri"/>
                <a:ea typeface="Calibri"/>
                <a:cs typeface="Calibri"/>
                <a:sym typeface="Calibri"/>
              </a:rPr>
              <a:t>unsatisfied </a:t>
            </a:r>
            <a:endParaRPr sz="2160"/>
          </a:p>
          <a:p>
            <a:pPr algn="ctr"/>
            <a:r>
              <a:rPr lang="en-US" sz="2160">
                <a:solidFill>
                  <a:srgbClr val="76923C"/>
                </a:solidFill>
                <a:latin typeface="Calibri"/>
                <a:ea typeface="Calibri"/>
                <a:cs typeface="Calibri"/>
                <a:sym typeface="Calibri"/>
              </a:rPr>
              <a:t>employees</a:t>
            </a:r>
            <a:endParaRPr sz="2160"/>
          </a:p>
        </p:txBody>
      </p:sp>
      <p:sp>
        <p:nvSpPr>
          <p:cNvPr id="224" name="Google Shape;224;p11"/>
          <p:cNvSpPr txBox="1"/>
          <p:nvPr/>
        </p:nvSpPr>
        <p:spPr>
          <a:xfrm>
            <a:off x="9852494" y="3320926"/>
            <a:ext cx="841000" cy="443150"/>
          </a:xfrm>
          <a:prstGeom prst="rect">
            <a:avLst/>
          </a:prstGeom>
          <a:noFill/>
          <a:ln>
            <a:noFill/>
          </a:ln>
        </p:spPr>
        <p:txBody>
          <a:bodyPr spcFirstLastPara="1" wrap="square" lIns="109710" tIns="54840" rIns="109710" bIns="54840" anchor="t" anchorCtr="0">
            <a:spAutoFit/>
          </a:bodyPr>
          <a:lstStyle/>
          <a:p>
            <a:pPr algn="ctr"/>
            <a:r>
              <a:rPr lang="en-US" sz="2160">
                <a:solidFill>
                  <a:srgbClr val="538CD5"/>
                </a:solidFill>
                <a:latin typeface="Calibri"/>
                <a:ea typeface="Calibri"/>
                <a:cs typeface="Calibri"/>
                <a:sym typeface="Calibri"/>
              </a:rPr>
              <a:t>144%</a:t>
            </a:r>
            <a:endParaRPr sz="2160"/>
          </a:p>
        </p:txBody>
      </p:sp>
      <p:sp>
        <p:nvSpPr>
          <p:cNvPr id="225" name="Google Shape;225;p11"/>
          <p:cNvSpPr txBox="1"/>
          <p:nvPr/>
        </p:nvSpPr>
        <p:spPr>
          <a:xfrm>
            <a:off x="9852492" y="1653478"/>
            <a:ext cx="841001" cy="443150"/>
          </a:xfrm>
          <a:prstGeom prst="rect">
            <a:avLst/>
          </a:prstGeom>
          <a:noFill/>
          <a:ln>
            <a:noFill/>
          </a:ln>
        </p:spPr>
        <p:txBody>
          <a:bodyPr spcFirstLastPara="1" wrap="square" lIns="109710" tIns="54840" rIns="109710" bIns="54840" anchor="t" anchorCtr="0">
            <a:spAutoFit/>
          </a:bodyPr>
          <a:lstStyle/>
          <a:p>
            <a:pPr algn="ctr"/>
            <a:r>
              <a:rPr lang="en-US" sz="2160">
                <a:solidFill>
                  <a:srgbClr val="E36C09"/>
                </a:solidFill>
                <a:latin typeface="Calibri"/>
                <a:ea typeface="Calibri"/>
                <a:cs typeface="Calibri"/>
                <a:sym typeface="Calibri"/>
              </a:rPr>
              <a:t>225%</a:t>
            </a:r>
            <a:endParaRPr sz="2160"/>
          </a:p>
        </p:txBody>
      </p:sp>
      <p:sp>
        <p:nvSpPr>
          <p:cNvPr id="226" name="Google Shape;226;p11"/>
          <p:cNvSpPr txBox="1"/>
          <p:nvPr/>
        </p:nvSpPr>
        <p:spPr>
          <a:xfrm>
            <a:off x="5626009" y="5884406"/>
            <a:ext cx="5980868" cy="295417"/>
          </a:xfrm>
          <a:prstGeom prst="rect">
            <a:avLst/>
          </a:prstGeom>
          <a:noFill/>
          <a:ln>
            <a:noFill/>
          </a:ln>
        </p:spPr>
        <p:txBody>
          <a:bodyPr spcFirstLastPara="1" wrap="square" lIns="109710" tIns="54840" rIns="109710" bIns="54840" anchor="t" anchorCtr="0">
            <a:spAutoFit/>
          </a:bodyPr>
          <a:lstStyle/>
          <a:p>
            <a:r>
              <a:rPr lang="en-US" sz="1200" dirty="0">
                <a:solidFill>
                  <a:srgbClr val="7F7F7F"/>
                </a:solidFill>
                <a:latin typeface="Calibri"/>
                <a:ea typeface="Calibri"/>
                <a:cs typeface="Calibri"/>
                <a:sym typeface="Calibri"/>
              </a:rPr>
              <a:t>Source:  Pyramid of Employee Needs; Bain &amp; Company 2015 EIU Research (300 Companies)</a:t>
            </a:r>
            <a:endParaRPr sz="2160" dirty="0"/>
          </a:p>
        </p:txBody>
      </p:sp>
      <p:sp>
        <p:nvSpPr>
          <p:cNvPr id="227" name="Google Shape;227;p11"/>
          <p:cNvSpPr txBox="1">
            <a:spLocks noGrp="1"/>
          </p:cNvSpPr>
          <p:nvPr>
            <p:ph type="title"/>
          </p:nvPr>
        </p:nvSpPr>
        <p:spPr>
          <a:xfrm>
            <a:off x="444593" y="-119748"/>
            <a:ext cx="10248900" cy="1382080"/>
          </a:xfrm>
          <a:prstGeom prst="rect">
            <a:avLst/>
          </a:prstGeom>
          <a:noFill/>
          <a:ln>
            <a:noFill/>
          </a:ln>
        </p:spPr>
        <p:txBody>
          <a:bodyPr spcFirstLastPara="1" vert="horz" wrap="square" lIns="109710" tIns="54840" rIns="109710" bIns="54840" rtlCol="0" anchor="ctr" anchorCtr="0">
            <a:noAutofit/>
          </a:bodyPr>
          <a:lstStyle/>
          <a:p>
            <a:pPr>
              <a:spcBef>
                <a:spcPts val="0"/>
              </a:spcBef>
              <a:buClr>
                <a:schemeClr val="dk2"/>
              </a:buClr>
              <a:buSzPts val="3200"/>
            </a:pPr>
            <a:r>
              <a:rPr lang="en-US" sz="2400" dirty="0">
                <a:solidFill>
                  <a:schemeClr val="dk2"/>
                </a:solidFill>
              </a:rPr>
              <a:t>Effective Performance Management Engages and Inspires</a:t>
            </a:r>
            <a:endParaRPr sz="2400" dirty="0"/>
          </a:p>
        </p:txBody>
      </p:sp>
      <p:pic>
        <p:nvPicPr>
          <p:cNvPr id="24" name="Picture 23" descr="A picture containing drawing&#10;&#10;Description automatically generated">
            <a:extLst>
              <a:ext uri="{FF2B5EF4-FFF2-40B4-BE49-F238E27FC236}">
                <a16:creationId xmlns:a16="http://schemas.microsoft.com/office/drawing/2014/main" id="{E8ED0E97-7FE9-694B-BA08-D02AD2238C14}"/>
              </a:ext>
            </a:extLst>
          </p:cNvPr>
          <p:cNvPicPr>
            <a:picLocks noChangeAspect="1"/>
          </p:cNvPicPr>
          <p:nvPr/>
        </p:nvPicPr>
        <p:blipFill rotWithShape="1">
          <a:blip r:embed="rId3"/>
          <a:srcRect l="7659" t="18750" r="4185" b="21527"/>
          <a:stretch/>
        </p:blipFill>
        <p:spPr>
          <a:xfrm>
            <a:off x="792076" y="6159027"/>
            <a:ext cx="2626002" cy="667127"/>
          </a:xfrm>
          <a:prstGeom prst="rect">
            <a:avLst/>
          </a:prstGeom>
        </p:spPr>
      </p:pic>
    </p:spTree>
    <p:extLst>
      <p:ext uri="{BB962C8B-B14F-4D97-AF65-F5344CB8AC3E}">
        <p14:creationId xmlns:p14="http://schemas.microsoft.com/office/powerpoint/2010/main" val="23244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6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7"/>
                                        </p:tgtEl>
                                        <p:attrNameLst>
                                          <p:attrName>style.visibility</p:attrName>
                                        </p:attrNameLst>
                                      </p:cBhvr>
                                      <p:to>
                                        <p:strVal val="visible"/>
                                      </p:to>
                                    </p:set>
                                    <p:animEffect transition="in" filter="fade">
                                      <p:cBhvr>
                                        <p:cTn id="12" dur="1000"/>
                                        <p:tgtEl>
                                          <p:spTgt spid="217"/>
                                        </p:tgtEl>
                                      </p:cBhvr>
                                    </p:animEffect>
                                  </p:childTnLst>
                                </p:cTn>
                              </p:par>
                              <p:par>
                                <p:cTn id="13" presetID="10" presetClass="entr" presetSubtype="0" fill="hold" nodeType="with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fade">
                                      <p:cBhvr>
                                        <p:cTn id="15" dur="1000"/>
                                        <p:tgtEl>
                                          <p:spTgt spid="210"/>
                                        </p:tgtEl>
                                      </p:cBhvr>
                                    </p:animEffect>
                                  </p:childTnLst>
                                </p:cTn>
                              </p:par>
                              <p:par>
                                <p:cTn id="16" presetID="10" presetClass="entr" presetSubtype="0"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1000"/>
                                        <p:tgtEl>
                                          <p:spTgt spid="211"/>
                                        </p:tgtEl>
                                      </p:cBhvr>
                                    </p:animEffect>
                                  </p:childTnLst>
                                </p:cTn>
                              </p:par>
                              <p:par>
                                <p:cTn id="19" presetID="10" presetClass="entr" presetSubtype="0" fill="hold" nodeType="withEffect">
                                  <p:stCondLst>
                                    <p:cond delay="0"/>
                                  </p:stCondLst>
                                  <p:childTnLst>
                                    <p:set>
                                      <p:cBhvr>
                                        <p:cTn id="20" dur="1" fill="hold">
                                          <p:stCondLst>
                                            <p:cond delay="0"/>
                                          </p:stCondLst>
                                        </p:cTn>
                                        <p:tgtEl>
                                          <p:spTgt spid="218"/>
                                        </p:tgtEl>
                                        <p:attrNameLst>
                                          <p:attrName>style.visibility</p:attrName>
                                        </p:attrNameLst>
                                      </p:cBhvr>
                                      <p:to>
                                        <p:strVal val="visible"/>
                                      </p:to>
                                    </p:set>
                                    <p:animEffect transition="in" filter="fade">
                                      <p:cBhvr>
                                        <p:cTn id="21" dur="1000"/>
                                        <p:tgtEl>
                                          <p:spTgt spid="2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3"/>
                                        </p:tgtEl>
                                        <p:attrNameLst>
                                          <p:attrName>style.visibility</p:attrName>
                                        </p:attrNameLst>
                                      </p:cBhvr>
                                      <p:to>
                                        <p:strVal val="visible"/>
                                      </p:to>
                                    </p:set>
                                    <p:animEffect transition="in" filter="fade">
                                      <p:cBhvr>
                                        <p:cTn id="26" dur="1300"/>
                                        <p:tgtEl>
                                          <p:spTgt spid="2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3"/>
                                        </p:tgtEl>
                                        <p:attrNameLst>
                                          <p:attrName>style.visibility</p:attrName>
                                        </p:attrNameLst>
                                      </p:cBhvr>
                                      <p:to>
                                        <p:strVal val="visible"/>
                                      </p:to>
                                    </p:set>
                                    <p:animEffect transition="in" filter="fade">
                                      <p:cBhvr>
                                        <p:cTn id="31" dur="500"/>
                                        <p:tgtEl>
                                          <p:spTgt spid="213"/>
                                        </p:tgtEl>
                                      </p:cBhvr>
                                    </p:animEffect>
                                  </p:childTnLst>
                                </p:cTn>
                              </p:par>
                              <p:par>
                                <p:cTn id="32" presetID="10" presetClass="entr" presetSubtype="0" fill="hold" nodeType="with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fade">
                                      <p:cBhvr>
                                        <p:cTn id="34" dur="500"/>
                                        <p:tgtEl>
                                          <p:spTgt spid="214"/>
                                        </p:tgtEl>
                                      </p:cBhvr>
                                    </p:animEffect>
                                  </p:childTnLst>
                                </p:cTn>
                              </p:par>
                              <p:par>
                                <p:cTn id="35" presetID="10" presetClass="entr" presetSubtype="0" fill="hold" nodeType="withEffect">
                                  <p:stCondLst>
                                    <p:cond delay="0"/>
                                  </p:stCondLst>
                                  <p:childTnLst>
                                    <p:set>
                                      <p:cBhvr>
                                        <p:cTn id="36" dur="1" fill="hold">
                                          <p:stCondLst>
                                            <p:cond delay="0"/>
                                          </p:stCondLst>
                                        </p:cTn>
                                        <p:tgtEl>
                                          <p:spTgt spid="215"/>
                                        </p:tgtEl>
                                        <p:attrNameLst>
                                          <p:attrName>style.visibility</p:attrName>
                                        </p:attrNameLst>
                                      </p:cBhvr>
                                      <p:to>
                                        <p:strVal val="visible"/>
                                      </p:to>
                                    </p:set>
                                    <p:animEffect transition="in" filter="fade">
                                      <p:cBhvr>
                                        <p:cTn id="37" dur="500"/>
                                        <p:tgtEl>
                                          <p:spTgt spid="215"/>
                                        </p:tgtEl>
                                      </p:cBhvr>
                                    </p:animEffect>
                                  </p:childTnLst>
                                </p:cTn>
                              </p:par>
                              <p:par>
                                <p:cTn id="38" presetID="10" presetClass="entr" presetSubtype="0" fill="hold" nodeType="withEffect">
                                  <p:stCondLst>
                                    <p:cond delay="0"/>
                                  </p:stCondLst>
                                  <p:childTnLst>
                                    <p:set>
                                      <p:cBhvr>
                                        <p:cTn id="39" dur="1" fill="hold">
                                          <p:stCondLst>
                                            <p:cond delay="0"/>
                                          </p:stCondLst>
                                        </p:cTn>
                                        <p:tgtEl>
                                          <p:spTgt spid="216"/>
                                        </p:tgtEl>
                                        <p:attrNameLst>
                                          <p:attrName>style.visibility</p:attrName>
                                        </p:attrNameLst>
                                      </p:cBhvr>
                                      <p:to>
                                        <p:strVal val="visible"/>
                                      </p:to>
                                    </p:set>
                                    <p:animEffect transition="in" filter="fade">
                                      <p:cBhvr>
                                        <p:cTn id="40" dur="500"/>
                                        <p:tgtEl>
                                          <p:spTgt spid="216"/>
                                        </p:tgtEl>
                                      </p:cBhvr>
                                    </p:animEffect>
                                  </p:childTnLst>
                                </p:cTn>
                              </p:par>
                              <p:par>
                                <p:cTn id="41" presetID="10" presetClass="entr" presetSubtype="0" fill="hold" nodeType="withEffect">
                                  <p:stCondLst>
                                    <p:cond delay="0"/>
                                  </p:stCondLst>
                                  <p:childTnLst>
                                    <p:set>
                                      <p:cBhvr>
                                        <p:cTn id="42" dur="1" fill="hold">
                                          <p:stCondLst>
                                            <p:cond delay="0"/>
                                          </p:stCondLst>
                                        </p:cTn>
                                        <p:tgtEl>
                                          <p:spTgt spid="220"/>
                                        </p:tgtEl>
                                        <p:attrNameLst>
                                          <p:attrName>style.visibility</p:attrName>
                                        </p:attrNameLst>
                                      </p:cBhvr>
                                      <p:to>
                                        <p:strVal val="visible"/>
                                      </p:to>
                                    </p:set>
                                    <p:animEffect transition="in" filter="fade">
                                      <p:cBhvr>
                                        <p:cTn id="43" dur="500"/>
                                        <p:tgtEl>
                                          <p:spTgt spid="2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24"/>
                                        </p:tgtEl>
                                        <p:attrNameLst>
                                          <p:attrName>style.visibility</p:attrName>
                                        </p:attrNameLst>
                                      </p:cBhvr>
                                      <p:to>
                                        <p:strVal val="visible"/>
                                      </p:to>
                                    </p:set>
                                    <p:anim calcmode="lin" valueType="num">
                                      <p:cBhvr additive="base">
                                        <p:cTn id="48" dur="500"/>
                                        <p:tgtEl>
                                          <p:spTgt spid="22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9"/>
                                        </p:tgtEl>
                                        <p:attrNameLst>
                                          <p:attrName>style.visibility</p:attrName>
                                        </p:attrNameLst>
                                      </p:cBhvr>
                                      <p:to>
                                        <p:strVal val="visible"/>
                                      </p:to>
                                    </p:set>
                                    <p:animEffect transition="in" filter="fade">
                                      <p:cBhvr>
                                        <p:cTn id="53" dur="500"/>
                                        <p:tgtEl>
                                          <p:spTgt spid="209"/>
                                        </p:tgtEl>
                                      </p:cBhvr>
                                    </p:animEffect>
                                  </p:childTnLst>
                                </p:cTn>
                              </p:par>
                              <p:par>
                                <p:cTn id="54" presetID="10" presetClass="entr" presetSubtype="0" fill="hold" nodeType="withEffect">
                                  <p:stCondLst>
                                    <p:cond delay="0"/>
                                  </p:stCondLst>
                                  <p:childTnLst>
                                    <p:set>
                                      <p:cBhvr>
                                        <p:cTn id="55" dur="1" fill="hold">
                                          <p:stCondLst>
                                            <p:cond delay="0"/>
                                          </p:stCondLst>
                                        </p:cTn>
                                        <p:tgtEl>
                                          <p:spTgt spid="212"/>
                                        </p:tgtEl>
                                        <p:attrNameLst>
                                          <p:attrName>style.visibility</p:attrName>
                                        </p:attrNameLst>
                                      </p:cBhvr>
                                      <p:to>
                                        <p:strVal val="visible"/>
                                      </p:to>
                                    </p:set>
                                    <p:animEffect transition="in" filter="fade">
                                      <p:cBhvr>
                                        <p:cTn id="56" dur="500"/>
                                        <p:tgtEl>
                                          <p:spTgt spid="212"/>
                                        </p:tgtEl>
                                      </p:cBhvr>
                                    </p:animEffect>
                                  </p:childTnLst>
                                </p:cTn>
                              </p:par>
                              <p:par>
                                <p:cTn id="57" presetID="10" presetClass="entr" presetSubtype="0" fill="hold" nodeType="withEffect">
                                  <p:stCondLst>
                                    <p:cond delay="0"/>
                                  </p:stCondLst>
                                  <p:childTnLst>
                                    <p:set>
                                      <p:cBhvr>
                                        <p:cTn id="58" dur="1" fill="hold">
                                          <p:stCondLst>
                                            <p:cond delay="0"/>
                                          </p:stCondLst>
                                        </p:cTn>
                                        <p:tgtEl>
                                          <p:spTgt spid="219"/>
                                        </p:tgtEl>
                                        <p:attrNameLst>
                                          <p:attrName>style.visibility</p:attrName>
                                        </p:attrNameLst>
                                      </p:cBhvr>
                                      <p:to>
                                        <p:strVal val="visible"/>
                                      </p:to>
                                    </p:set>
                                    <p:animEffect transition="in" filter="fade">
                                      <p:cBhvr>
                                        <p:cTn id="59" dur="500"/>
                                        <p:tgtEl>
                                          <p:spTgt spid="21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25"/>
                                        </p:tgtEl>
                                        <p:attrNameLst>
                                          <p:attrName>style.visibility</p:attrName>
                                        </p:attrNameLst>
                                      </p:cBhvr>
                                      <p:to>
                                        <p:strVal val="visible"/>
                                      </p:to>
                                    </p:set>
                                    <p:anim calcmode="lin" valueType="num">
                                      <p:cBhvr additive="base">
                                        <p:cTn id="64" dur="500"/>
                                        <p:tgtEl>
                                          <p:spTgt spid="2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drawing&#10;&#10;Description automatically generated">
            <a:extLst>
              <a:ext uri="{FF2B5EF4-FFF2-40B4-BE49-F238E27FC236}">
                <a16:creationId xmlns:a16="http://schemas.microsoft.com/office/drawing/2014/main" id="{E027765C-4DBF-44B5-BF7B-46CB009A2867}"/>
              </a:ext>
            </a:extLst>
          </p:cNvPr>
          <p:cNvPicPr>
            <a:picLocks noChangeAspect="1"/>
          </p:cNvPicPr>
          <p:nvPr/>
        </p:nvPicPr>
        <p:blipFill rotWithShape="1">
          <a:blip r:embed="rId2"/>
          <a:srcRect l="7659" t="18750" r="4185" b="21527"/>
          <a:stretch/>
        </p:blipFill>
        <p:spPr>
          <a:xfrm>
            <a:off x="856719" y="317540"/>
            <a:ext cx="3831004" cy="973253"/>
          </a:xfrm>
          <a:prstGeom prst="rect">
            <a:avLst/>
          </a:prstGeom>
        </p:spPr>
      </p:pic>
      <p:sp>
        <p:nvSpPr>
          <p:cNvPr id="22" name="Title 1">
            <a:extLst>
              <a:ext uri="{FF2B5EF4-FFF2-40B4-BE49-F238E27FC236}">
                <a16:creationId xmlns:a16="http://schemas.microsoft.com/office/drawing/2014/main" id="{A87D0778-AE61-4EE6-9B52-C8E52F888811}"/>
              </a:ext>
            </a:extLst>
          </p:cNvPr>
          <p:cNvSpPr txBox="1">
            <a:spLocks/>
          </p:cNvSpPr>
          <p:nvPr/>
        </p:nvSpPr>
        <p:spPr>
          <a:xfrm>
            <a:off x="1415081" y="2793116"/>
            <a:ext cx="5377252" cy="799546"/>
          </a:xfrm>
          <a:prstGeom prst="rect">
            <a:avLst/>
          </a:prstGeom>
        </p:spPr>
        <p:txBody>
          <a:bodyPr vert="horz" lIns="82296" tIns="41148" rIns="82296" bIns="41148"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ontserrat" panose="00000500000000000000" pitchFamily="50" charset="0"/>
                <a:ea typeface="+mj-ea"/>
                <a:cs typeface="+mj-cs"/>
              </a:defRPr>
            </a:lvl1pPr>
          </a:lstStyle>
          <a:p>
            <a:endParaRPr lang="en-US" sz="4320" b="1" dirty="0">
              <a:solidFill>
                <a:srgbClr val="107CC1"/>
              </a:solidFill>
              <a:latin typeface="Avenir Book" panose="02000503020000020003"/>
            </a:endParaRPr>
          </a:p>
        </p:txBody>
      </p:sp>
      <p:sp>
        <p:nvSpPr>
          <p:cNvPr id="24" name="Rectangle 23">
            <a:extLst>
              <a:ext uri="{FF2B5EF4-FFF2-40B4-BE49-F238E27FC236}">
                <a16:creationId xmlns:a16="http://schemas.microsoft.com/office/drawing/2014/main" id="{D4B0D432-6ADC-4187-837B-56406BCF1D89}"/>
              </a:ext>
            </a:extLst>
          </p:cNvPr>
          <p:cNvSpPr/>
          <p:nvPr/>
        </p:nvSpPr>
        <p:spPr>
          <a:xfrm>
            <a:off x="856719" y="3429000"/>
            <a:ext cx="4435837" cy="1089529"/>
          </a:xfrm>
          <a:prstGeom prst="rect">
            <a:avLst/>
          </a:prstGeom>
        </p:spPr>
        <p:txBody>
          <a:bodyPr wrap="square">
            <a:spAutoFit/>
          </a:bodyPr>
          <a:lstStyle/>
          <a:p>
            <a:r>
              <a:rPr lang="en-US" sz="2160" b="1" dirty="0">
                <a:solidFill>
                  <a:srgbClr val="3B5370"/>
                </a:solidFill>
                <a:latin typeface="Avenir LT Std 45 Book" panose="020B0502020203020204" pitchFamily="34" charset="0"/>
                <a:hlinkClick r:id="rId3">
                  <a:extLst>
                    <a:ext uri="{A12FA001-AC4F-418D-AE19-62706E023703}">
                      <ahyp:hlinkClr xmlns:ahyp="http://schemas.microsoft.com/office/drawing/2018/hyperlinkcolor" val="tx"/>
                    </a:ext>
                  </a:extLst>
                </a:hlinkClick>
              </a:rPr>
              <a:t>hello@PerformanceCulture.com</a:t>
            </a:r>
            <a:endParaRPr lang="en-US" sz="2160" b="1" dirty="0">
              <a:solidFill>
                <a:srgbClr val="3B5370"/>
              </a:solidFill>
              <a:latin typeface="Avenir LT Std 45 Book" panose="020B0502020203020204" pitchFamily="34" charset="0"/>
            </a:endParaRPr>
          </a:p>
          <a:p>
            <a:r>
              <a:rPr lang="en-US" sz="2160" b="1" dirty="0">
                <a:solidFill>
                  <a:srgbClr val="3B5370"/>
                </a:solidFill>
                <a:latin typeface="Avenir LT Std 45 Book" panose="020B0502020203020204" pitchFamily="34" charset="0"/>
              </a:rPr>
              <a:t>To learn more and request a deeper dive.</a:t>
            </a:r>
          </a:p>
        </p:txBody>
      </p:sp>
      <p:sp>
        <p:nvSpPr>
          <p:cNvPr id="10" name="Google Shape;227;p11">
            <a:extLst>
              <a:ext uri="{FF2B5EF4-FFF2-40B4-BE49-F238E27FC236}">
                <a16:creationId xmlns:a16="http://schemas.microsoft.com/office/drawing/2014/main" id="{834F1D85-F340-5044-AEE2-79955933FAC6}"/>
              </a:ext>
            </a:extLst>
          </p:cNvPr>
          <p:cNvSpPr txBox="1">
            <a:spLocks noGrp="1"/>
          </p:cNvSpPr>
          <p:nvPr>
            <p:ph type="title"/>
          </p:nvPr>
        </p:nvSpPr>
        <p:spPr>
          <a:xfrm>
            <a:off x="856719" y="1620510"/>
            <a:ext cx="6272766" cy="1382080"/>
          </a:xfrm>
          <a:prstGeom prst="rect">
            <a:avLst/>
          </a:prstGeom>
          <a:noFill/>
          <a:ln>
            <a:noFill/>
          </a:ln>
        </p:spPr>
        <p:txBody>
          <a:bodyPr spcFirstLastPara="1" vert="horz" wrap="square" lIns="109710" tIns="54840" rIns="109710" bIns="54840" rtlCol="0" anchor="ctr" anchorCtr="0">
            <a:noAutofit/>
          </a:bodyPr>
          <a:lstStyle/>
          <a:p>
            <a:pPr>
              <a:spcBef>
                <a:spcPts val="0"/>
              </a:spcBef>
              <a:buClr>
                <a:schemeClr val="dk2"/>
              </a:buClr>
              <a:buSzPts val="3200"/>
            </a:pPr>
            <a:r>
              <a:rPr lang="en-US" sz="3360" dirty="0">
                <a:solidFill>
                  <a:schemeClr val="dk2"/>
                </a:solidFill>
              </a:rPr>
              <a:t>Performance Management Software that helps you Build Better Teams for Better Results</a:t>
            </a:r>
            <a:endParaRPr sz="3360" dirty="0"/>
          </a:p>
        </p:txBody>
      </p:sp>
      <p:sp>
        <p:nvSpPr>
          <p:cNvPr id="16" name="Rectangle 15">
            <a:extLst>
              <a:ext uri="{FF2B5EF4-FFF2-40B4-BE49-F238E27FC236}">
                <a16:creationId xmlns:a16="http://schemas.microsoft.com/office/drawing/2014/main" id="{2863353B-6210-D846-8A8C-E232E3C8FA6F}"/>
              </a:ext>
            </a:extLst>
          </p:cNvPr>
          <p:cNvSpPr/>
          <p:nvPr/>
        </p:nvSpPr>
        <p:spPr>
          <a:xfrm>
            <a:off x="856719" y="4683492"/>
            <a:ext cx="4435837" cy="424732"/>
          </a:xfrm>
          <a:prstGeom prst="rect">
            <a:avLst/>
          </a:prstGeom>
        </p:spPr>
        <p:txBody>
          <a:bodyPr wrap="square">
            <a:spAutoFit/>
          </a:bodyPr>
          <a:lstStyle/>
          <a:p>
            <a:r>
              <a:rPr lang="en-US" sz="2160" b="1" u="sng" dirty="0" err="1">
                <a:solidFill>
                  <a:srgbClr val="3B5370"/>
                </a:solidFill>
                <a:latin typeface="Avenir LT Std 45 Book" panose="020B0502020203020204" pitchFamily="34" charset="0"/>
              </a:rPr>
              <a:t>PerformanceCulture.com</a:t>
            </a:r>
            <a:endParaRPr lang="en-US" sz="2160" b="1" u="sng" dirty="0">
              <a:solidFill>
                <a:srgbClr val="3B5370"/>
              </a:solidFill>
              <a:latin typeface="Avenir LT Std 45 Book" panose="020B0502020203020204" pitchFamily="34" charset="0"/>
            </a:endParaRPr>
          </a:p>
        </p:txBody>
      </p:sp>
    </p:spTree>
    <p:extLst>
      <p:ext uri="{BB962C8B-B14F-4D97-AF65-F5344CB8AC3E}">
        <p14:creationId xmlns:p14="http://schemas.microsoft.com/office/powerpoint/2010/main" val="974572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1A1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B2EB3-A9FD-4931-BD58-4AA073D84468}"/>
              </a:ext>
            </a:extLst>
          </p:cNvPr>
          <p:cNvSpPr>
            <a:spLocks noGrp="1"/>
          </p:cNvSpPr>
          <p:nvPr>
            <p:ph type="title"/>
          </p:nvPr>
        </p:nvSpPr>
        <p:spPr>
          <a:xfrm>
            <a:off x="389467" y="680466"/>
            <a:ext cx="11643360" cy="1636776"/>
          </a:xfrm>
        </p:spPr>
        <p:txBody>
          <a:bodyPr>
            <a:normAutofit fontScale="90000"/>
          </a:bodyPr>
          <a:lstStyle/>
          <a:p>
            <a:r>
              <a:rPr lang="en-US" dirty="0"/>
              <a:t>Engagement &amp; Belonging</a:t>
            </a:r>
          </a:p>
        </p:txBody>
      </p:sp>
      <p:pic>
        <p:nvPicPr>
          <p:cNvPr id="3" name="Picture 2" descr="Logo&#10;&#10;Description automatically generated">
            <a:extLst>
              <a:ext uri="{FF2B5EF4-FFF2-40B4-BE49-F238E27FC236}">
                <a16:creationId xmlns:a16="http://schemas.microsoft.com/office/drawing/2014/main" id="{FBF90B1F-21AB-A441-BA58-B6D86115F22F}"/>
              </a:ext>
            </a:extLst>
          </p:cNvPr>
          <p:cNvPicPr>
            <a:picLocks noChangeAspect="1"/>
          </p:cNvPicPr>
          <p:nvPr/>
        </p:nvPicPr>
        <p:blipFill>
          <a:blip r:embed="rId2"/>
          <a:stretch>
            <a:fillRect/>
          </a:stretch>
        </p:blipFill>
        <p:spPr>
          <a:xfrm>
            <a:off x="9634301" y="5587086"/>
            <a:ext cx="1995512" cy="997756"/>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24E4D9E5-3328-FA47-8AD4-671EFBCE6A07}"/>
              </a:ext>
            </a:extLst>
          </p:cNvPr>
          <p:cNvPicPr>
            <a:picLocks noChangeAspect="1"/>
          </p:cNvPicPr>
          <p:nvPr/>
        </p:nvPicPr>
        <p:blipFill>
          <a:blip r:embed="rId3"/>
          <a:stretch>
            <a:fillRect/>
          </a:stretch>
        </p:blipFill>
        <p:spPr>
          <a:xfrm>
            <a:off x="9285134" y="311065"/>
            <a:ext cx="2517399" cy="738802"/>
          </a:xfrm>
          <a:prstGeom prst="rect">
            <a:avLst/>
          </a:prstGeom>
        </p:spPr>
      </p:pic>
    </p:spTree>
    <p:extLst>
      <p:ext uri="{BB962C8B-B14F-4D97-AF65-F5344CB8AC3E}">
        <p14:creationId xmlns:p14="http://schemas.microsoft.com/office/powerpoint/2010/main" val="5240402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137651BA-F45C-4845-9AB3-E0A65B39F5E1}">
  <ds:schemaRefs>
    <ds:schemaRef ds:uri="http://purl.org/dc/terms/"/>
    <ds:schemaRef ds:uri="http://schemas.microsoft.com/office/2006/metadata/properties"/>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2923</Words>
  <Application>Microsoft Office PowerPoint</Application>
  <PresentationFormat>Widescreen</PresentationFormat>
  <Paragraphs>271</Paragraphs>
  <Slides>28</Slides>
  <Notes>20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adobe-caslon-pro</vt:lpstr>
      <vt:lpstr>aktiv-grotesk</vt:lpstr>
      <vt:lpstr>Arial</vt:lpstr>
      <vt:lpstr>Avenir Book</vt:lpstr>
      <vt:lpstr>Avenir LT Std 45 Book</vt:lpstr>
      <vt:lpstr>Calibri</vt:lpstr>
      <vt:lpstr>Century Gothic</vt:lpstr>
      <vt:lpstr>Courier New</vt:lpstr>
      <vt:lpstr>Garamond</vt:lpstr>
      <vt:lpstr>Gill Sans MT</vt:lpstr>
      <vt:lpstr>inherit</vt:lpstr>
      <vt:lpstr>Lato</vt:lpstr>
      <vt:lpstr>Lato Light</vt:lpstr>
      <vt:lpstr>Open Sans</vt:lpstr>
      <vt:lpstr>Verdana</vt:lpstr>
      <vt:lpstr>Wingdings 2</vt:lpstr>
      <vt:lpstr>SavonVTI</vt:lpstr>
      <vt:lpstr>Dividend</vt:lpstr>
      <vt:lpstr>PowerPoint Presentation</vt:lpstr>
      <vt:lpstr>About Nonprofit HR</vt:lpstr>
      <vt:lpstr>PowerPoint Presentation</vt:lpstr>
      <vt:lpstr>Today’s Presenters</vt:lpstr>
      <vt:lpstr>Objectives</vt:lpstr>
      <vt:lpstr>PowerPoint Presentation</vt:lpstr>
      <vt:lpstr>Effective Performance Management Engages and Inspires</vt:lpstr>
      <vt:lpstr>Performance Management Software that helps you Build Better Teams for Better Results</vt:lpstr>
      <vt:lpstr>Engagement &amp; Belonging</vt:lpstr>
      <vt:lpstr>EMPLOYEE ENGAGEMENT “Fully involved, enthusiastic and committed to the team.”</vt:lpstr>
      <vt:lpstr>How are you doing with Engaging your Teams?</vt:lpstr>
      <vt:lpstr>The Relationship Between Belonging and Engagement</vt:lpstr>
      <vt:lpstr>Business Case for Engagement</vt:lpstr>
      <vt:lpstr>Current climate</vt:lpstr>
      <vt:lpstr>What a difference a year makes</vt:lpstr>
      <vt:lpstr>Relevance of belonging</vt:lpstr>
      <vt:lpstr>Well-being case</vt:lpstr>
      <vt:lpstr>Health and wellbeing measures</vt:lpstr>
      <vt:lpstr>Wellbeing measures related to engagement</vt:lpstr>
      <vt:lpstr>Diversity, equity and inclusion overlay</vt:lpstr>
      <vt:lpstr>Considerations Related to Cultural Diversity</vt:lpstr>
      <vt:lpstr>The Intergenerational Workforce</vt:lpstr>
      <vt:lpstr>Leadership behaviors that are essential for shaping culture</vt:lpstr>
      <vt:lpstr>Fostering Belonging and Engagement</vt:lpstr>
      <vt:lpstr>Inspiration</vt:lpstr>
      <vt:lpstr>Case Study</vt:lpstr>
      <vt:lpstr>Let’s Talk Q&amp;A</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2020-10-16T13:37:14Z</dcterms:created>
  <dcterms:modified xsi:type="dcterms:W3CDTF">2020-10-20T22:13:55Z</dcterms:modified>
</cp:coreProperties>
</file>